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339"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6C5"/>
    <a:srgbClr val="04717D"/>
    <a:srgbClr val="FFE403"/>
    <a:srgbClr val="91C8C9"/>
    <a:srgbClr val="E9F6F6"/>
    <a:srgbClr val="F0FAFA"/>
    <a:srgbClr val="FFF9C8"/>
    <a:srgbClr val="F9FDFD"/>
    <a:srgbClr val="EFF8F9"/>
    <a:srgbClr val="FFFD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p:restoredTop sz="94694"/>
  </p:normalViewPr>
  <p:slideViewPr>
    <p:cSldViewPr snapToGrid="0" snapToObjects="1">
      <p:cViewPr varScale="1">
        <p:scale>
          <a:sx n="59" d="100"/>
          <a:sy n="59" d="100"/>
        </p:scale>
        <p:origin x="60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FA102E-0534-0941-B75B-42659BF24585}" type="datetimeFigureOut">
              <a:rPr lang="en-GB" smtClean="0"/>
              <a:t>26/07/2021</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B96FFD-73CC-9E46-90D2-98BC0B90ED17}" type="slidenum">
              <a:rPr lang="en-GB" smtClean="0"/>
              <a:t>‹#›</a:t>
            </a:fld>
            <a:endParaRPr lang="en-GB"/>
          </a:p>
        </p:txBody>
      </p:sp>
    </p:spTree>
    <p:extLst>
      <p:ext uri="{BB962C8B-B14F-4D97-AF65-F5344CB8AC3E}">
        <p14:creationId xmlns:p14="http://schemas.microsoft.com/office/powerpoint/2010/main" val="3361894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1143000"/>
            <a:ext cx="44577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2B96FFD-73CC-9E46-90D2-98BC0B90ED17}" type="slidenum">
              <a:rPr lang="en-GB" smtClean="0"/>
              <a:t>1</a:t>
            </a:fld>
            <a:endParaRPr lang="en-GB"/>
          </a:p>
        </p:txBody>
      </p:sp>
    </p:spTree>
    <p:extLst>
      <p:ext uri="{BB962C8B-B14F-4D97-AF65-F5344CB8AC3E}">
        <p14:creationId xmlns:p14="http://schemas.microsoft.com/office/powerpoint/2010/main" val="2593483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6B67B96-1A18-1841-925C-09AAD257B007}" type="datetimeFigureOut">
              <a:rPr lang="en-GB" smtClean="0"/>
              <a:t>26/07/2021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4C6F5C-FD25-F64C-9929-87490AD2D734}" type="slidenum">
              <a:rPr lang="en-GB" smtClean="0"/>
              <a:t>‹#›</a:t>
            </a:fld>
            <a:endParaRPr lang="en-GB"/>
          </a:p>
        </p:txBody>
      </p:sp>
    </p:spTree>
    <p:extLst>
      <p:ext uri="{BB962C8B-B14F-4D97-AF65-F5344CB8AC3E}">
        <p14:creationId xmlns:p14="http://schemas.microsoft.com/office/powerpoint/2010/main" val="835511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6B67B96-1A18-1841-925C-09AAD257B007}" type="datetimeFigureOut">
              <a:rPr lang="en-GB" smtClean="0"/>
              <a:t>26/07/2021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4C6F5C-FD25-F64C-9929-87490AD2D734}" type="slidenum">
              <a:rPr lang="en-GB" smtClean="0"/>
              <a:t>‹#›</a:t>
            </a:fld>
            <a:endParaRPr lang="en-GB"/>
          </a:p>
        </p:txBody>
      </p:sp>
    </p:spTree>
    <p:extLst>
      <p:ext uri="{BB962C8B-B14F-4D97-AF65-F5344CB8AC3E}">
        <p14:creationId xmlns:p14="http://schemas.microsoft.com/office/powerpoint/2010/main" val="365430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6B67B96-1A18-1841-925C-09AAD257B007}" type="datetimeFigureOut">
              <a:rPr lang="en-GB" smtClean="0"/>
              <a:t>26/07/2021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4C6F5C-FD25-F64C-9929-87490AD2D734}" type="slidenum">
              <a:rPr lang="en-GB" smtClean="0"/>
              <a:t>‹#›</a:t>
            </a:fld>
            <a:endParaRPr lang="en-GB"/>
          </a:p>
        </p:txBody>
      </p:sp>
    </p:spTree>
    <p:extLst>
      <p:ext uri="{BB962C8B-B14F-4D97-AF65-F5344CB8AC3E}">
        <p14:creationId xmlns:p14="http://schemas.microsoft.com/office/powerpoint/2010/main" val="1733674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6B67B96-1A18-1841-925C-09AAD257B007}" type="datetimeFigureOut">
              <a:rPr lang="en-GB" smtClean="0"/>
              <a:t>26/07/2021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4C6F5C-FD25-F64C-9929-87490AD2D734}" type="slidenum">
              <a:rPr lang="en-GB" smtClean="0"/>
              <a:t>‹#›</a:t>
            </a:fld>
            <a:endParaRPr lang="en-GB"/>
          </a:p>
        </p:txBody>
      </p:sp>
    </p:spTree>
    <p:extLst>
      <p:ext uri="{BB962C8B-B14F-4D97-AF65-F5344CB8AC3E}">
        <p14:creationId xmlns:p14="http://schemas.microsoft.com/office/powerpoint/2010/main" val="407647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6B67B96-1A18-1841-925C-09AAD257B007}" type="datetimeFigureOut">
              <a:rPr lang="en-GB" smtClean="0"/>
              <a:t>26/07/2021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4C6F5C-FD25-F64C-9929-87490AD2D734}" type="slidenum">
              <a:rPr lang="en-GB" smtClean="0"/>
              <a:t>‹#›</a:t>
            </a:fld>
            <a:endParaRPr lang="en-GB"/>
          </a:p>
        </p:txBody>
      </p:sp>
    </p:spTree>
    <p:extLst>
      <p:ext uri="{BB962C8B-B14F-4D97-AF65-F5344CB8AC3E}">
        <p14:creationId xmlns:p14="http://schemas.microsoft.com/office/powerpoint/2010/main" val="3060317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6B67B96-1A18-1841-925C-09AAD257B007}" type="datetimeFigureOut">
              <a:rPr lang="en-GB" smtClean="0"/>
              <a:t>26/07/2021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4C6F5C-FD25-F64C-9929-87490AD2D734}" type="slidenum">
              <a:rPr lang="en-GB" smtClean="0"/>
              <a:t>‹#›</a:t>
            </a:fld>
            <a:endParaRPr lang="en-GB"/>
          </a:p>
        </p:txBody>
      </p:sp>
    </p:spTree>
    <p:extLst>
      <p:ext uri="{BB962C8B-B14F-4D97-AF65-F5344CB8AC3E}">
        <p14:creationId xmlns:p14="http://schemas.microsoft.com/office/powerpoint/2010/main" val="2142020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6B67B96-1A18-1841-925C-09AAD257B007}" type="datetimeFigureOut">
              <a:rPr lang="en-GB" smtClean="0"/>
              <a:t>26/07/2021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4C6F5C-FD25-F64C-9929-87490AD2D734}" type="slidenum">
              <a:rPr lang="en-GB" smtClean="0"/>
              <a:t>‹#›</a:t>
            </a:fld>
            <a:endParaRPr lang="en-GB"/>
          </a:p>
        </p:txBody>
      </p:sp>
    </p:spTree>
    <p:extLst>
      <p:ext uri="{BB962C8B-B14F-4D97-AF65-F5344CB8AC3E}">
        <p14:creationId xmlns:p14="http://schemas.microsoft.com/office/powerpoint/2010/main" val="2899194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6B67B96-1A18-1841-925C-09AAD257B007}" type="datetimeFigureOut">
              <a:rPr lang="en-GB" smtClean="0"/>
              <a:t>26/07/2021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84C6F5C-FD25-F64C-9929-87490AD2D734}" type="slidenum">
              <a:rPr lang="en-GB" smtClean="0"/>
              <a:t>‹#›</a:t>
            </a:fld>
            <a:endParaRPr lang="en-GB"/>
          </a:p>
        </p:txBody>
      </p:sp>
    </p:spTree>
    <p:extLst>
      <p:ext uri="{BB962C8B-B14F-4D97-AF65-F5344CB8AC3E}">
        <p14:creationId xmlns:p14="http://schemas.microsoft.com/office/powerpoint/2010/main" val="1207057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B67B96-1A18-1841-925C-09AAD257B007}" type="datetimeFigureOut">
              <a:rPr lang="en-GB" smtClean="0"/>
              <a:t>26/07/2021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84C6F5C-FD25-F64C-9929-87490AD2D734}" type="slidenum">
              <a:rPr lang="en-GB" smtClean="0"/>
              <a:t>‹#›</a:t>
            </a:fld>
            <a:endParaRPr lang="en-GB"/>
          </a:p>
        </p:txBody>
      </p:sp>
    </p:spTree>
    <p:extLst>
      <p:ext uri="{BB962C8B-B14F-4D97-AF65-F5344CB8AC3E}">
        <p14:creationId xmlns:p14="http://schemas.microsoft.com/office/powerpoint/2010/main" val="3506766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E6B67B96-1A18-1841-925C-09AAD257B007}" type="datetimeFigureOut">
              <a:rPr lang="en-GB" smtClean="0"/>
              <a:t>26/07/2021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4C6F5C-FD25-F64C-9929-87490AD2D734}" type="slidenum">
              <a:rPr lang="en-GB" smtClean="0"/>
              <a:t>‹#›</a:t>
            </a:fld>
            <a:endParaRPr lang="en-GB"/>
          </a:p>
        </p:txBody>
      </p:sp>
    </p:spTree>
    <p:extLst>
      <p:ext uri="{BB962C8B-B14F-4D97-AF65-F5344CB8AC3E}">
        <p14:creationId xmlns:p14="http://schemas.microsoft.com/office/powerpoint/2010/main" val="285289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E6B67B96-1A18-1841-925C-09AAD257B007}" type="datetimeFigureOut">
              <a:rPr lang="en-GB" smtClean="0"/>
              <a:t>26/07/2021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4C6F5C-FD25-F64C-9929-87490AD2D734}" type="slidenum">
              <a:rPr lang="en-GB" smtClean="0"/>
              <a:t>‹#›</a:t>
            </a:fld>
            <a:endParaRPr lang="en-GB"/>
          </a:p>
        </p:txBody>
      </p:sp>
    </p:spTree>
    <p:extLst>
      <p:ext uri="{BB962C8B-B14F-4D97-AF65-F5344CB8AC3E}">
        <p14:creationId xmlns:p14="http://schemas.microsoft.com/office/powerpoint/2010/main" val="2107088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67B96-1A18-1841-925C-09AAD257B007}" type="datetimeFigureOut">
              <a:rPr lang="en-GB" smtClean="0"/>
              <a:t>26/07/2021</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4C6F5C-FD25-F64C-9929-87490AD2D734}" type="slidenum">
              <a:rPr lang="en-GB" smtClean="0"/>
              <a:t>‹#›</a:t>
            </a:fld>
            <a:endParaRPr lang="en-GB"/>
          </a:p>
        </p:txBody>
      </p:sp>
    </p:spTree>
    <p:extLst>
      <p:ext uri="{BB962C8B-B14F-4D97-AF65-F5344CB8AC3E}">
        <p14:creationId xmlns:p14="http://schemas.microsoft.com/office/powerpoint/2010/main" val="24361958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18" Type="http://schemas.openxmlformats.org/officeDocument/2006/relationships/image" Target="../media/image16.png"/><Relationship Id="rId26" Type="http://schemas.openxmlformats.org/officeDocument/2006/relationships/image" Target="../media/image23.svg"/><Relationship Id="rId3" Type="http://schemas.openxmlformats.org/officeDocument/2006/relationships/image" Target="../media/image1.jpg"/><Relationship Id="rId21" Type="http://schemas.openxmlformats.org/officeDocument/2006/relationships/image" Target="../media/image19.svg"/><Relationship Id="rId7" Type="http://schemas.openxmlformats.org/officeDocument/2006/relationships/image" Target="../media/image5.svg"/><Relationship Id="rId12" Type="http://schemas.openxmlformats.org/officeDocument/2006/relationships/image" Target="../media/image10.png"/><Relationship Id="rId17" Type="http://schemas.openxmlformats.org/officeDocument/2006/relationships/image" Target="../media/image15.svg"/><Relationship Id="rId25" Type="http://schemas.openxmlformats.org/officeDocument/2006/relationships/image" Target="../media/image22.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svg"/><Relationship Id="rId24" Type="http://schemas.openxmlformats.org/officeDocument/2006/relationships/hyperlink" Target="http://creativecommons.org/licenses/by-sa/4.0/" TargetMode="External"/><Relationship Id="rId5" Type="http://schemas.openxmlformats.org/officeDocument/2006/relationships/image" Target="../media/image3.svg"/><Relationship Id="rId15" Type="http://schemas.openxmlformats.org/officeDocument/2006/relationships/image" Target="../media/image13.svg"/><Relationship Id="rId23" Type="http://schemas.openxmlformats.org/officeDocument/2006/relationships/image" Target="../media/image21.svg"/><Relationship Id="rId28" Type="http://schemas.openxmlformats.org/officeDocument/2006/relationships/image" Target="../media/image25.svg"/><Relationship Id="rId10" Type="http://schemas.openxmlformats.org/officeDocument/2006/relationships/image" Target="../media/image8.png"/><Relationship Id="rId19" Type="http://schemas.openxmlformats.org/officeDocument/2006/relationships/image" Target="../media/image17.svg"/><Relationship Id="rId4" Type="http://schemas.openxmlformats.org/officeDocument/2006/relationships/image" Target="../media/image2.png"/><Relationship Id="rId9" Type="http://schemas.openxmlformats.org/officeDocument/2006/relationships/image" Target="../media/image7.svg"/><Relationship Id="rId14" Type="http://schemas.openxmlformats.org/officeDocument/2006/relationships/image" Target="../media/image12.png"/><Relationship Id="rId22" Type="http://schemas.openxmlformats.org/officeDocument/2006/relationships/image" Target="../media/image20.png"/><Relationship Id="rId27"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AEBC75-6195-D64C-9582-FA33AF638A0B}"/>
              </a:ext>
            </a:extLst>
          </p:cNvPr>
          <p:cNvSpPr txBox="1"/>
          <p:nvPr/>
        </p:nvSpPr>
        <p:spPr>
          <a:xfrm>
            <a:off x="405928" y="489707"/>
            <a:ext cx="3283698" cy="338554"/>
          </a:xfrm>
          <a:prstGeom prst="rect">
            <a:avLst/>
          </a:prstGeom>
          <a:noFill/>
        </p:spPr>
        <p:txBody>
          <a:bodyPr wrap="square" rtlCol="0">
            <a:spAutoFit/>
          </a:bodyPr>
          <a:lstStyle/>
          <a:p>
            <a:r>
              <a:rPr lang="en-GB" sz="1600" b="1" dirty="0">
                <a:solidFill>
                  <a:srgbClr val="04717D"/>
                </a:solidFill>
                <a:latin typeface="Poppins" pitchFamily="2" charset="77"/>
                <a:cs typeface="Poppins" pitchFamily="2" charset="77"/>
              </a:rPr>
              <a:t>Ecosystem self-assessment tool</a:t>
            </a:r>
          </a:p>
        </p:txBody>
      </p:sp>
      <p:sp>
        <p:nvSpPr>
          <p:cNvPr id="44" name="TextBox 43">
            <a:extLst>
              <a:ext uri="{FF2B5EF4-FFF2-40B4-BE49-F238E27FC236}">
                <a16:creationId xmlns:a16="http://schemas.microsoft.com/office/drawing/2014/main" id="{49DE4963-B094-6246-8024-6FDE12C5A833}"/>
              </a:ext>
            </a:extLst>
          </p:cNvPr>
          <p:cNvSpPr txBox="1"/>
          <p:nvPr/>
        </p:nvSpPr>
        <p:spPr>
          <a:xfrm>
            <a:off x="404228" y="1323868"/>
            <a:ext cx="3029308" cy="230832"/>
          </a:xfrm>
          <a:prstGeom prst="rect">
            <a:avLst/>
          </a:prstGeom>
          <a:noFill/>
        </p:spPr>
        <p:txBody>
          <a:bodyPr wrap="square" rtlCol="0">
            <a:spAutoFit/>
          </a:bodyPr>
          <a:lstStyle/>
          <a:p>
            <a:r>
              <a:rPr lang="en-GB" sz="900" b="1" dirty="0">
                <a:latin typeface="Poppins SemiBold" pitchFamily="2" charset="77"/>
                <a:cs typeface="Poppins SemiBold" pitchFamily="2" charset="77"/>
              </a:rPr>
              <a:t>The purpose of the tool</a:t>
            </a:r>
          </a:p>
        </p:txBody>
      </p:sp>
      <p:sp>
        <p:nvSpPr>
          <p:cNvPr id="113" name="TextBox 112">
            <a:extLst>
              <a:ext uri="{FF2B5EF4-FFF2-40B4-BE49-F238E27FC236}">
                <a16:creationId xmlns:a16="http://schemas.microsoft.com/office/drawing/2014/main" id="{2D7F4380-4CBE-BC48-85F5-663CB66C6498}"/>
              </a:ext>
            </a:extLst>
          </p:cNvPr>
          <p:cNvSpPr txBox="1"/>
          <p:nvPr/>
        </p:nvSpPr>
        <p:spPr>
          <a:xfrm>
            <a:off x="4769341" y="491637"/>
            <a:ext cx="1322253" cy="276999"/>
          </a:xfrm>
          <a:prstGeom prst="rect">
            <a:avLst/>
          </a:prstGeom>
          <a:noFill/>
        </p:spPr>
        <p:txBody>
          <a:bodyPr wrap="square" rtlCol="0">
            <a:spAutoFit/>
          </a:bodyPr>
          <a:lstStyle/>
          <a:p>
            <a:r>
              <a:rPr lang="en-GB" sz="1200" b="1" dirty="0">
                <a:latin typeface="Poppins SemiBold" pitchFamily="2" charset="77"/>
                <a:cs typeface="Poppins SemiBold" pitchFamily="2" charset="77"/>
              </a:rPr>
              <a:t>Challenge</a:t>
            </a:r>
          </a:p>
        </p:txBody>
      </p:sp>
      <p:sp>
        <p:nvSpPr>
          <p:cNvPr id="122" name="TextBox 121">
            <a:extLst>
              <a:ext uri="{FF2B5EF4-FFF2-40B4-BE49-F238E27FC236}">
                <a16:creationId xmlns:a16="http://schemas.microsoft.com/office/drawing/2014/main" id="{8D809BC8-A639-8D40-A4EF-869762B30C84}"/>
              </a:ext>
            </a:extLst>
          </p:cNvPr>
          <p:cNvSpPr txBox="1"/>
          <p:nvPr/>
        </p:nvSpPr>
        <p:spPr>
          <a:xfrm>
            <a:off x="469923" y="3272650"/>
            <a:ext cx="1100704" cy="338554"/>
          </a:xfrm>
          <a:prstGeom prst="rect">
            <a:avLst/>
          </a:prstGeom>
          <a:noFill/>
        </p:spPr>
        <p:txBody>
          <a:bodyPr wrap="square" rtlCol="0">
            <a:spAutoFit/>
          </a:bodyPr>
          <a:lstStyle/>
          <a:p>
            <a:pPr algn="ctr"/>
            <a:r>
              <a:rPr lang="en-GB" sz="800" b="1" dirty="0">
                <a:latin typeface="Poppins SemiBold" pitchFamily="2" charset="77"/>
                <a:cs typeface="Poppins SemiBold" pitchFamily="2" charset="77"/>
              </a:rPr>
              <a:t>Workshop time:</a:t>
            </a:r>
          </a:p>
          <a:p>
            <a:pPr algn="ctr"/>
            <a:r>
              <a:rPr lang="en-GB" sz="800" dirty="0">
                <a:latin typeface="Poppins Light" pitchFamily="2" charset="77"/>
                <a:cs typeface="Poppins Light" pitchFamily="2" charset="77"/>
              </a:rPr>
              <a:t>2 hours</a:t>
            </a:r>
          </a:p>
        </p:txBody>
      </p:sp>
      <p:sp>
        <p:nvSpPr>
          <p:cNvPr id="123" name="TextBox 122">
            <a:extLst>
              <a:ext uri="{FF2B5EF4-FFF2-40B4-BE49-F238E27FC236}">
                <a16:creationId xmlns:a16="http://schemas.microsoft.com/office/drawing/2014/main" id="{10DFF028-A1D4-584B-A647-0DC434E0B464}"/>
              </a:ext>
            </a:extLst>
          </p:cNvPr>
          <p:cNvSpPr txBox="1"/>
          <p:nvPr/>
        </p:nvSpPr>
        <p:spPr>
          <a:xfrm>
            <a:off x="1524057" y="3273710"/>
            <a:ext cx="1356909" cy="338554"/>
          </a:xfrm>
          <a:prstGeom prst="rect">
            <a:avLst/>
          </a:prstGeom>
          <a:noFill/>
        </p:spPr>
        <p:txBody>
          <a:bodyPr wrap="square" rtlCol="0">
            <a:spAutoFit/>
          </a:bodyPr>
          <a:lstStyle/>
          <a:p>
            <a:pPr algn="ctr"/>
            <a:r>
              <a:rPr lang="en-GB" sz="800" b="1" dirty="0">
                <a:latin typeface="Poppins SemiBold" pitchFamily="2" charset="77"/>
                <a:cs typeface="Poppins SemiBold" pitchFamily="2" charset="77"/>
              </a:rPr>
              <a:t>Who is involved?</a:t>
            </a:r>
          </a:p>
          <a:p>
            <a:pPr algn="ctr"/>
            <a:r>
              <a:rPr lang="en-GB" sz="800" dirty="0">
                <a:latin typeface="Poppins Light" pitchFamily="2" charset="77"/>
                <a:cs typeface="Poppins Light" pitchFamily="2" charset="77"/>
              </a:rPr>
              <a:t>Key ecosystem actors </a:t>
            </a:r>
          </a:p>
        </p:txBody>
      </p:sp>
      <p:sp>
        <p:nvSpPr>
          <p:cNvPr id="124" name="TextBox 123">
            <a:extLst>
              <a:ext uri="{FF2B5EF4-FFF2-40B4-BE49-F238E27FC236}">
                <a16:creationId xmlns:a16="http://schemas.microsoft.com/office/drawing/2014/main" id="{4DC4367D-5625-9F4C-B556-E2585403F9F2}"/>
              </a:ext>
            </a:extLst>
          </p:cNvPr>
          <p:cNvSpPr txBox="1"/>
          <p:nvPr/>
        </p:nvSpPr>
        <p:spPr>
          <a:xfrm>
            <a:off x="2977881" y="3275572"/>
            <a:ext cx="951468" cy="338554"/>
          </a:xfrm>
          <a:prstGeom prst="rect">
            <a:avLst/>
          </a:prstGeom>
          <a:noFill/>
        </p:spPr>
        <p:txBody>
          <a:bodyPr wrap="square" rtlCol="0">
            <a:spAutoFit/>
          </a:bodyPr>
          <a:lstStyle/>
          <a:p>
            <a:pPr algn="ctr"/>
            <a:r>
              <a:rPr lang="en-GB" sz="800" b="1" dirty="0">
                <a:latin typeface="Poppins SemiBold" pitchFamily="2" charset="77"/>
                <a:cs typeface="Poppins SemiBold" pitchFamily="2" charset="77"/>
              </a:rPr>
              <a:t>Participants:</a:t>
            </a:r>
          </a:p>
          <a:p>
            <a:pPr algn="ctr"/>
            <a:r>
              <a:rPr lang="en-GB" sz="800" dirty="0">
                <a:latin typeface="Poppins Light" pitchFamily="2" charset="77"/>
                <a:cs typeface="Poppins Light" pitchFamily="2" charset="77"/>
              </a:rPr>
              <a:t>15-20 </a:t>
            </a:r>
          </a:p>
        </p:txBody>
      </p:sp>
      <p:sp>
        <p:nvSpPr>
          <p:cNvPr id="128" name="Rectangle 127">
            <a:extLst>
              <a:ext uri="{FF2B5EF4-FFF2-40B4-BE49-F238E27FC236}">
                <a16:creationId xmlns:a16="http://schemas.microsoft.com/office/drawing/2014/main" id="{28D60DCD-7079-2D44-B3AD-ECF1590989C7}"/>
              </a:ext>
            </a:extLst>
          </p:cNvPr>
          <p:cNvSpPr/>
          <p:nvPr/>
        </p:nvSpPr>
        <p:spPr>
          <a:xfrm>
            <a:off x="4295913" y="191366"/>
            <a:ext cx="2985140" cy="108739"/>
          </a:xfrm>
          <a:prstGeom prst="rect">
            <a:avLst/>
          </a:prstGeom>
          <a:solidFill>
            <a:srgbClr val="FFE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56" name="Oval 155">
            <a:extLst>
              <a:ext uri="{FF2B5EF4-FFF2-40B4-BE49-F238E27FC236}">
                <a16:creationId xmlns:a16="http://schemas.microsoft.com/office/drawing/2014/main" id="{8D3EEE91-0B5E-0545-9F95-C6B0B12BA0C0}"/>
              </a:ext>
            </a:extLst>
          </p:cNvPr>
          <p:cNvSpPr/>
          <p:nvPr/>
        </p:nvSpPr>
        <p:spPr>
          <a:xfrm>
            <a:off x="3209985" y="2611206"/>
            <a:ext cx="488792" cy="488792"/>
          </a:xfrm>
          <a:prstGeom prst="ellipse">
            <a:avLst/>
          </a:prstGeom>
          <a:solidFill>
            <a:srgbClr val="FFE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pic>
        <p:nvPicPr>
          <p:cNvPr id="121" name="Graphic 120">
            <a:extLst>
              <a:ext uri="{FF2B5EF4-FFF2-40B4-BE49-F238E27FC236}">
                <a16:creationId xmlns:a16="http://schemas.microsoft.com/office/drawing/2014/main" id="{34FFEB65-C0D0-D140-9F81-1A51FF6D8F3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08427" y="2713056"/>
            <a:ext cx="276054" cy="276054"/>
          </a:xfrm>
          <a:prstGeom prst="rect">
            <a:avLst/>
          </a:prstGeom>
        </p:spPr>
      </p:pic>
      <p:sp>
        <p:nvSpPr>
          <p:cNvPr id="157" name="Oval 156">
            <a:extLst>
              <a:ext uri="{FF2B5EF4-FFF2-40B4-BE49-F238E27FC236}">
                <a16:creationId xmlns:a16="http://schemas.microsoft.com/office/drawing/2014/main" id="{4BF66DF5-A1ED-6E4E-9B54-E9F657ECD629}"/>
              </a:ext>
            </a:extLst>
          </p:cNvPr>
          <p:cNvSpPr/>
          <p:nvPr/>
        </p:nvSpPr>
        <p:spPr>
          <a:xfrm>
            <a:off x="1957942" y="2603957"/>
            <a:ext cx="488792" cy="488792"/>
          </a:xfrm>
          <a:prstGeom prst="ellipse">
            <a:avLst/>
          </a:prstGeom>
          <a:solidFill>
            <a:srgbClr val="FFE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pic>
        <p:nvPicPr>
          <p:cNvPr id="119" name="Graphic 118">
            <a:extLst>
              <a:ext uri="{FF2B5EF4-FFF2-40B4-BE49-F238E27FC236}">
                <a16:creationId xmlns:a16="http://schemas.microsoft.com/office/drawing/2014/main" id="{5589BA00-DC15-9D42-BA18-3542B78F96D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062291" y="2711287"/>
            <a:ext cx="277824" cy="277824"/>
          </a:xfrm>
          <a:prstGeom prst="rect">
            <a:avLst/>
          </a:prstGeom>
        </p:spPr>
      </p:pic>
      <p:sp>
        <p:nvSpPr>
          <p:cNvPr id="158" name="Oval 157">
            <a:extLst>
              <a:ext uri="{FF2B5EF4-FFF2-40B4-BE49-F238E27FC236}">
                <a16:creationId xmlns:a16="http://schemas.microsoft.com/office/drawing/2014/main" id="{29481FBE-F30A-B545-962E-091DB1569384}"/>
              </a:ext>
            </a:extLst>
          </p:cNvPr>
          <p:cNvSpPr/>
          <p:nvPr/>
        </p:nvSpPr>
        <p:spPr>
          <a:xfrm>
            <a:off x="785795" y="2603957"/>
            <a:ext cx="488792" cy="488792"/>
          </a:xfrm>
          <a:prstGeom prst="ellipse">
            <a:avLst/>
          </a:prstGeom>
          <a:solidFill>
            <a:srgbClr val="FFE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159" name="TextBox 158">
            <a:extLst>
              <a:ext uri="{FF2B5EF4-FFF2-40B4-BE49-F238E27FC236}">
                <a16:creationId xmlns:a16="http://schemas.microsoft.com/office/drawing/2014/main" id="{C030E86A-47B4-584B-A485-E24EAD041F43}"/>
              </a:ext>
            </a:extLst>
          </p:cNvPr>
          <p:cNvSpPr txBox="1"/>
          <p:nvPr/>
        </p:nvSpPr>
        <p:spPr>
          <a:xfrm>
            <a:off x="446604" y="1068947"/>
            <a:ext cx="2905096" cy="246221"/>
          </a:xfrm>
          <a:prstGeom prst="rect">
            <a:avLst/>
          </a:prstGeom>
          <a:noFill/>
        </p:spPr>
        <p:txBody>
          <a:bodyPr wrap="square" rtlCol="0">
            <a:spAutoFit/>
          </a:bodyPr>
          <a:lstStyle/>
          <a:p>
            <a:r>
              <a:rPr lang="en-GB" sz="1000" b="1" dirty="0">
                <a:latin typeface="Poppins SemiBold" pitchFamily="2" charset="77"/>
                <a:cs typeface="Poppins SemiBold" pitchFamily="2" charset="77"/>
              </a:rPr>
              <a:t>METHOD DESCRIPTION</a:t>
            </a:r>
          </a:p>
        </p:txBody>
      </p:sp>
      <p:sp>
        <p:nvSpPr>
          <p:cNvPr id="183" name="TextBox 182">
            <a:extLst>
              <a:ext uri="{FF2B5EF4-FFF2-40B4-BE49-F238E27FC236}">
                <a16:creationId xmlns:a16="http://schemas.microsoft.com/office/drawing/2014/main" id="{70267BA0-9B02-BD48-822B-12B41AA06B32}"/>
              </a:ext>
            </a:extLst>
          </p:cNvPr>
          <p:cNvSpPr txBox="1"/>
          <p:nvPr/>
        </p:nvSpPr>
        <p:spPr>
          <a:xfrm>
            <a:off x="4769341" y="832059"/>
            <a:ext cx="2042279" cy="230832"/>
          </a:xfrm>
          <a:prstGeom prst="rect">
            <a:avLst/>
          </a:prstGeom>
          <a:noFill/>
        </p:spPr>
        <p:txBody>
          <a:bodyPr wrap="square" rtlCol="0">
            <a:spAutoFit/>
          </a:bodyPr>
          <a:lstStyle/>
          <a:p>
            <a:r>
              <a:rPr lang="en-GB" sz="900" b="1" dirty="0">
                <a:latin typeface="Poppins SemiBold" pitchFamily="2" charset="77"/>
                <a:cs typeface="Poppins SemiBold" pitchFamily="2" charset="77"/>
              </a:rPr>
              <a:t>How to prepare the exercise</a:t>
            </a:r>
          </a:p>
        </p:txBody>
      </p:sp>
      <p:sp>
        <p:nvSpPr>
          <p:cNvPr id="184" name="TextBox 183">
            <a:extLst>
              <a:ext uri="{FF2B5EF4-FFF2-40B4-BE49-F238E27FC236}">
                <a16:creationId xmlns:a16="http://schemas.microsoft.com/office/drawing/2014/main" id="{CAB41650-B2EE-E345-B5D3-276278F2DF64}"/>
              </a:ext>
            </a:extLst>
          </p:cNvPr>
          <p:cNvSpPr txBox="1"/>
          <p:nvPr/>
        </p:nvSpPr>
        <p:spPr>
          <a:xfrm>
            <a:off x="4769341" y="2808139"/>
            <a:ext cx="2042279" cy="230832"/>
          </a:xfrm>
          <a:prstGeom prst="rect">
            <a:avLst/>
          </a:prstGeom>
          <a:noFill/>
        </p:spPr>
        <p:txBody>
          <a:bodyPr wrap="square" rtlCol="0">
            <a:spAutoFit/>
          </a:bodyPr>
          <a:lstStyle/>
          <a:p>
            <a:r>
              <a:rPr lang="en-GB" sz="900" b="1" dirty="0">
                <a:latin typeface="Poppins SemiBold" pitchFamily="2" charset="77"/>
                <a:cs typeface="Poppins SemiBold" pitchFamily="2" charset="77"/>
              </a:rPr>
              <a:t>How to run the workshop</a:t>
            </a:r>
          </a:p>
        </p:txBody>
      </p:sp>
      <p:sp>
        <p:nvSpPr>
          <p:cNvPr id="185" name="TextBox 184">
            <a:extLst>
              <a:ext uri="{FF2B5EF4-FFF2-40B4-BE49-F238E27FC236}">
                <a16:creationId xmlns:a16="http://schemas.microsoft.com/office/drawing/2014/main" id="{EFD0D429-030B-144B-B0F8-A5F3210E0F35}"/>
              </a:ext>
            </a:extLst>
          </p:cNvPr>
          <p:cNvSpPr txBox="1"/>
          <p:nvPr/>
        </p:nvSpPr>
        <p:spPr>
          <a:xfrm>
            <a:off x="5211539" y="3267370"/>
            <a:ext cx="3547020" cy="2769989"/>
          </a:xfrm>
          <a:prstGeom prst="rect">
            <a:avLst/>
          </a:prstGeom>
          <a:noFill/>
        </p:spPr>
        <p:txBody>
          <a:bodyPr wrap="square" rtlCol="0">
            <a:spAutoFit/>
          </a:bodyPr>
          <a:lstStyle/>
          <a:p>
            <a:pPr defTabSz="292051" hangingPunct="0">
              <a:spcBef>
                <a:spcPts val="1200"/>
              </a:spcBef>
              <a:buSzPct val="100000"/>
              <a:defRPr sz="4500">
                <a:latin typeface="Arial"/>
                <a:ea typeface="Arial"/>
                <a:cs typeface="Arial"/>
                <a:sym typeface="Arial"/>
              </a:defRPr>
            </a:pPr>
            <a:r>
              <a:rPr lang="en-GB" sz="900" kern="0" dirty="0">
                <a:solidFill>
                  <a:schemeClr val="bg2">
                    <a:lumMod val="10000"/>
                  </a:schemeClr>
                </a:solidFill>
                <a:latin typeface="Poppins Light" panose="00000400000000000000" pitchFamily="2" charset="0"/>
                <a:cs typeface="Poppins Light" panose="00000400000000000000" pitchFamily="2" charset="0"/>
                <a:sym typeface="Arial"/>
              </a:rPr>
              <a:t>Work in four parallel groups, using the Learning Café methodology. Each group shall at first work with one corner of the Basic SWOT canvas. The groups will then move to the next corner, look at the notes of the previous group(s) and comment and/or add complementing notes. Every group will visit every corner of the SWOT.  </a:t>
            </a:r>
          </a:p>
          <a:p>
            <a:pPr defTabSz="292051" hangingPunct="0">
              <a:spcBef>
                <a:spcPts val="1200"/>
              </a:spcBef>
              <a:buSzPct val="100000"/>
              <a:defRPr sz="4500">
                <a:latin typeface="Arial"/>
                <a:ea typeface="Arial"/>
                <a:cs typeface="Arial"/>
                <a:sym typeface="Arial"/>
              </a:defRPr>
            </a:pPr>
            <a:r>
              <a:rPr lang="en-GB" sz="900" kern="0" dirty="0">
                <a:solidFill>
                  <a:schemeClr val="bg2">
                    <a:lumMod val="10000"/>
                  </a:schemeClr>
                </a:solidFill>
                <a:latin typeface="Poppins Light" panose="00000400000000000000" pitchFamily="2" charset="0"/>
                <a:cs typeface="Poppins Light" panose="00000400000000000000" pitchFamily="2" charset="0"/>
                <a:sym typeface="Arial"/>
              </a:rPr>
              <a:t>When working with one corner of the Basic SWOT canvas (Strengths / Weaknesses / Opportunities / Threats ), have each group participant write their individual opinions on post-its (one point per post-it and minimum one post-it per attendee for each corner). If the corner already contains inputs from the other groups, ask the host to present the earlier inputs before creating new ones. The group members may also mark “likes” on previous post-its.</a:t>
            </a:r>
          </a:p>
          <a:p>
            <a:pPr defTabSz="292051" hangingPunct="0">
              <a:spcBef>
                <a:spcPts val="1200"/>
              </a:spcBef>
              <a:buSzPct val="100000"/>
              <a:defRPr sz="4500">
                <a:latin typeface="Arial"/>
                <a:ea typeface="Arial"/>
                <a:cs typeface="Arial"/>
                <a:sym typeface="Arial"/>
              </a:defRPr>
            </a:pPr>
            <a:r>
              <a:rPr lang="en-GB" sz="900" kern="0" dirty="0">
                <a:solidFill>
                  <a:schemeClr val="bg2">
                    <a:lumMod val="10000"/>
                  </a:schemeClr>
                </a:solidFill>
                <a:latin typeface="Poppins Light" panose="00000400000000000000" pitchFamily="2" charset="0"/>
                <a:cs typeface="Poppins Light" panose="00000400000000000000" pitchFamily="2" charset="0"/>
                <a:sym typeface="Arial"/>
              </a:rPr>
              <a:t>Place new post-its on the canvas and discuss them thru in the group. Move the group to the next corner.</a:t>
            </a:r>
          </a:p>
          <a:p>
            <a:pPr defTabSz="292051" hangingPunct="0">
              <a:spcBef>
                <a:spcPts val="1200"/>
              </a:spcBef>
              <a:buSzPct val="100000"/>
              <a:defRPr sz="4500">
                <a:latin typeface="Arial"/>
                <a:ea typeface="Arial"/>
                <a:cs typeface="Arial"/>
                <a:sym typeface="Arial"/>
              </a:defRPr>
            </a:pPr>
            <a:r>
              <a:rPr lang="en-GB" sz="900" kern="0" dirty="0">
                <a:solidFill>
                  <a:schemeClr val="bg2">
                    <a:lumMod val="10000"/>
                  </a:schemeClr>
                </a:solidFill>
                <a:latin typeface="Poppins Light" panose="00000400000000000000" pitchFamily="2" charset="0"/>
                <a:cs typeface="Poppins Light" panose="00000400000000000000" pitchFamily="2" charset="0"/>
                <a:sym typeface="Arial"/>
              </a:rPr>
              <a:t>Bring all groups together and analyse the full Basic SWOT canvas to produce final conclusions and agree on next steps.</a:t>
            </a:r>
          </a:p>
        </p:txBody>
      </p:sp>
      <p:sp>
        <p:nvSpPr>
          <p:cNvPr id="56" name="TextBox 55">
            <a:extLst>
              <a:ext uri="{FF2B5EF4-FFF2-40B4-BE49-F238E27FC236}">
                <a16:creationId xmlns:a16="http://schemas.microsoft.com/office/drawing/2014/main" id="{5174D0D3-9874-DF4E-BEC8-EFD815DF4C34}"/>
              </a:ext>
            </a:extLst>
          </p:cNvPr>
          <p:cNvSpPr txBox="1"/>
          <p:nvPr/>
        </p:nvSpPr>
        <p:spPr>
          <a:xfrm>
            <a:off x="8361601" y="478077"/>
            <a:ext cx="984664" cy="242374"/>
          </a:xfrm>
          <a:prstGeom prst="rect">
            <a:avLst/>
          </a:prstGeom>
          <a:solidFill>
            <a:srgbClr val="04717D"/>
          </a:solidFill>
        </p:spPr>
        <p:txBody>
          <a:bodyPr wrap="square" rtlCol="0">
            <a:spAutoFit/>
          </a:bodyPr>
          <a:lstStyle/>
          <a:p>
            <a:pPr algn="r"/>
            <a:r>
              <a:rPr lang="en-GB" sz="975" b="1" dirty="0">
                <a:solidFill>
                  <a:schemeClr val="bg1"/>
                </a:solidFill>
                <a:latin typeface="Poppins SemiBold" pitchFamily="2" charset="77"/>
                <a:cs typeface="Poppins SemiBold" pitchFamily="2" charset="77"/>
              </a:rPr>
              <a:t>BUILD PHASE</a:t>
            </a:r>
          </a:p>
        </p:txBody>
      </p:sp>
      <p:sp>
        <p:nvSpPr>
          <p:cNvPr id="5" name="Rectangle 4">
            <a:extLst>
              <a:ext uri="{FF2B5EF4-FFF2-40B4-BE49-F238E27FC236}">
                <a16:creationId xmlns:a16="http://schemas.microsoft.com/office/drawing/2014/main" id="{08B010E5-AE81-7A49-9342-14BD865FAE0B}"/>
              </a:ext>
            </a:extLst>
          </p:cNvPr>
          <p:cNvSpPr/>
          <p:nvPr/>
        </p:nvSpPr>
        <p:spPr>
          <a:xfrm>
            <a:off x="589497" y="1613213"/>
            <a:ext cx="3339851" cy="848950"/>
          </a:xfrm>
          <a:prstGeom prst="rect">
            <a:avLst/>
          </a:prstGeom>
        </p:spPr>
        <p:txBody>
          <a:bodyPr wrap="square">
            <a:spAutoFit/>
          </a:bodyPr>
          <a:lstStyle/>
          <a:p>
            <a:pPr defTabSz="292051" hangingPunct="0">
              <a:spcBef>
                <a:spcPts val="514"/>
              </a:spcBef>
              <a:buClr>
                <a:srgbClr val="000000"/>
              </a:buClr>
              <a:buSzPct val="100000"/>
              <a:defRPr sz="4500">
                <a:solidFill>
                  <a:srgbClr val="A6AAA9"/>
                </a:solidFill>
                <a:latin typeface="Arial"/>
                <a:ea typeface="Arial"/>
                <a:cs typeface="Arial"/>
                <a:sym typeface="Arial"/>
              </a:defRPr>
            </a:pPr>
            <a:r>
              <a:rPr lang="en-GB" sz="900" kern="0" dirty="0">
                <a:solidFill>
                  <a:srgbClr val="000000"/>
                </a:solidFill>
                <a:latin typeface="Poppins Light" panose="00000400000000000000" pitchFamily="2" charset="0"/>
                <a:cs typeface="Poppins Light" panose="00000400000000000000" pitchFamily="2" charset="0"/>
                <a:sym typeface="Arial"/>
              </a:rPr>
              <a:t>Understand the strengths of the ecosystem and related opportunities</a:t>
            </a:r>
          </a:p>
          <a:p>
            <a:pPr defTabSz="292051" hangingPunct="0">
              <a:spcBef>
                <a:spcPts val="514"/>
              </a:spcBef>
              <a:buClr>
                <a:srgbClr val="000000"/>
              </a:buClr>
              <a:buSzPct val="100000"/>
              <a:defRPr sz="4500">
                <a:latin typeface="Arial"/>
                <a:ea typeface="Arial"/>
                <a:cs typeface="Arial"/>
                <a:sym typeface="Arial"/>
              </a:defRPr>
            </a:pPr>
            <a:r>
              <a:rPr lang="en-GB" sz="900" kern="0" dirty="0">
                <a:solidFill>
                  <a:srgbClr val="000000"/>
                </a:solidFill>
                <a:latin typeface="Poppins Light" panose="00000400000000000000" pitchFamily="2" charset="0"/>
                <a:cs typeface="Poppins Light" panose="00000400000000000000" pitchFamily="2" charset="0"/>
                <a:sym typeface="Arial"/>
              </a:rPr>
              <a:t>Identify the weaknesses of the ecosystem and analyse threats to minimise risks</a:t>
            </a:r>
          </a:p>
          <a:p>
            <a:endParaRPr lang="en-GB" sz="900" dirty="0">
              <a:solidFill>
                <a:schemeClr val="tx1">
                  <a:lumMod val="95000"/>
                  <a:lumOff val="5000"/>
                </a:schemeClr>
              </a:solidFill>
              <a:latin typeface="Poppins Light" pitchFamily="2" charset="77"/>
              <a:cs typeface="Poppins Light" pitchFamily="2" charset="77"/>
            </a:endParaRPr>
          </a:p>
        </p:txBody>
      </p:sp>
      <p:sp>
        <p:nvSpPr>
          <p:cNvPr id="66" name="Oval 65">
            <a:extLst>
              <a:ext uri="{FF2B5EF4-FFF2-40B4-BE49-F238E27FC236}">
                <a16:creationId xmlns:a16="http://schemas.microsoft.com/office/drawing/2014/main" id="{EC0B138A-55F1-5F45-94C2-AB45349E4335}"/>
              </a:ext>
            </a:extLst>
          </p:cNvPr>
          <p:cNvSpPr/>
          <p:nvPr/>
        </p:nvSpPr>
        <p:spPr>
          <a:xfrm>
            <a:off x="482188" y="1684168"/>
            <a:ext cx="57900" cy="57900"/>
          </a:xfrm>
          <a:prstGeom prst="ellipse">
            <a:avLst/>
          </a:prstGeom>
          <a:solidFill>
            <a:srgbClr val="0471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pic>
        <p:nvPicPr>
          <p:cNvPr id="87" name="Graphic 86">
            <a:extLst>
              <a:ext uri="{FF2B5EF4-FFF2-40B4-BE49-F238E27FC236}">
                <a16:creationId xmlns:a16="http://schemas.microsoft.com/office/drawing/2014/main" id="{1BF252B6-EBEF-884E-A0CB-6009C647405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47463" y="5796666"/>
            <a:ext cx="216000" cy="216000"/>
          </a:xfrm>
          <a:prstGeom prst="rect">
            <a:avLst/>
          </a:prstGeom>
        </p:spPr>
      </p:pic>
      <p:pic>
        <p:nvPicPr>
          <p:cNvPr id="88" name="Graphic 87">
            <a:extLst>
              <a:ext uri="{FF2B5EF4-FFF2-40B4-BE49-F238E27FC236}">
                <a16:creationId xmlns:a16="http://schemas.microsoft.com/office/drawing/2014/main" id="{93F63382-B4ED-9E4B-A414-0148D9B74B04}"/>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36816" y="5232057"/>
            <a:ext cx="216000" cy="216000"/>
          </a:xfrm>
          <a:prstGeom prst="rect">
            <a:avLst/>
          </a:prstGeom>
        </p:spPr>
      </p:pic>
      <p:sp>
        <p:nvSpPr>
          <p:cNvPr id="63" name="Rectangle 62">
            <a:extLst>
              <a:ext uri="{FF2B5EF4-FFF2-40B4-BE49-F238E27FC236}">
                <a16:creationId xmlns:a16="http://schemas.microsoft.com/office/drawing/2014/main" id="{996E1CC5-1DB4-A04E-A1C3-DA0590EEA17B}"/>
              </a:ext>
            </a:extLst>
          </p:cNvPr>
          <p:cNvSpPr/>
          <p:nvPr/>
        </p:nvSpPr>
        <p:spPr>
          <a:xfrm>
            <a:off x="4295912" y="1303429"/>
            <a:ext cx="282537" cy="275222"/>
          </a:xfrm>
          <a:prstGeom prst="rect">
            <a:avLst/>
          </a:prstGeom>
          <a:solidFill>
            <a:srgbClr val="E9F6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4" name="Rectangle 63">
            <a:extLst>
              <a:ext uri="{FF2B5EF4-FFF2-40B4-BE49-F238E27FC236}">
                <a16:creationId xmlns:a16="http://schemas.microsoft.com/office/drawing/2014/main" id="{82CE031E-0807-0D42-BAE8-7A909A606CE7}"/>
              </a:ext>
            </a:extLst>
          </p:cNvPr>
          <p:cNvSpPr/>
          <p:nvPr/>
        </p:nvSpPr>
        <p:spPr>
          <a:xfrm>
            <a:off x="4295912" y="875301"/>
            <a:ext cx="282537" cy="275223"/>
          </a:xfrm>
          <a:prstGeom prst="rect">
            <a:avLst/>
          </a:prstGeom>
          <a:solidFill>
            <a:srgbClr val="E9F6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5" name="Rectangle 64">
            <a:extLst>
              <a:ext uri="{FF2B5EF4-FFF2-40B4-BE49-F238E27FC236}">
                <a16:creationId xmlns:a16="http://schemas.microsoft.com/office/drawing/2014/main" id="{B36360BE-B13C-3A4B-BB46-12E58FC59305}"/>
              </a:ext>
            </a:extLst>
          </p:cNvPr>
          <p:cNvSpPr/>
          <p:nvPr/>
        </p:nvSpPr>
        <p:spPr>
          <a:xfrm>
            <a:off x="4295912" y="447173"/>
            <a:ext cx="282537" cy="275223"/>
          </a:xfrm>
          <a:prstGeom prst="rect">
            <a:avLst/>
          </a:prstGeom>
          <a:solidFill>
            <a:srgbClr val="E9F6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62" name="Oval 61">
            <a:extLst>
              <a:ext uri="{FF2B5EF4-FFF2-40B4-BE49-F238E27FC236}">
                <a16:creationId xmlns:a16="http://schemas.microsoft.com/office/drawing/2014/main" id="{4E3966C7-F173-0444-8242-AF63A14D8092}"/>
              </a:ext>
            </a:extLst>
          </p:cNvPr>
          <p:cNvSpPr/>
          <p:nvPr/>
        </p:nvSpPr>
        <p:spPr>
          <a:xfrm>
            <a:off x="477943" y="1900299"/>
            <a:ext cx="57900" cy="57900"/>
          </a:xfrm>
          <a:prstGeom prst="ellipse">
            <a:avLst/>
          </a:prstGeom>
          <a:solidFill>
            <a:srgbClr val="0471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pic>
        <p:nvPicPr>
          <p:cNvPr id="12" name="Graphic 11">
            <a:extLst>
              <a:ext uri="{FF2B5EF4-FFF2-40B4-BE49-F238E27FC236}">
                <a16:creationId xmlns:a16="http://schemas.microsoft.com/office/drawing/2014/main" id="{9B1B482A-6FD5-5C45-AD61-E9C5D34A69D6}"/>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476750" y="2952750"/>
            <a:ext cx="0" cy="0"/>
          </a:xfrm>
          <a:prstGeom prst="rect">
            <a:avLst/>
          </a:prstGeom>
        </p:spPr>
      </p:pic>
      <p:pic>
        <p:nvPicPr>
          <p:cNvPr id="15" name="Graphic 14">
            <a:extLst>
              <a:ext uri="{FF2B5EF4-FFF2-40B4-BE49-F238E27FC236}">
                <a16:creationId xmlns:a16="http://schemas.microsoft.com/office/drawing/2014/main" id="{BA44750E-99DB-094A-BB87-86AA1C2AA249}"/>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522329" y="4667448"/>
            <a:ext cx="216000" cy="216000"/>
          </a:xfrm>
          <a:prstGeom prst="rect">
            <a:avLst/>
          </a:prstGeom>
        </p:spPr>
      </p:pic>
      <p:pic>
        <p:nvPicPr>
          <p:cNvPr id="73" name="Graphic 72">
            <a:extLst>
              <a:ext uri="{FF2B5EF4-FFF2-40B4-BE49-F238E27FC236}">
                <a16:creationId xmlns:a16="http://schemas.microsoft.com/office/drawing/2014/main" id="{F9AEEA64-F266-2D46-9E2A-F23061C6CCC1}"/>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886405" y="2721515"/>
            <a:ext cx="277200" cy="277200"/>
          </a:xfrm>
          <a:prstGeom prst="rect">
            <a:avLst/>
          </a:prstGeom>
        </p:spPr>
      </p:pic>
      <p:pic>
        <p:nvPicPr>
          <p:cNvPr id="2" name="Graphic 1">
            <a:extLst>
              <a:ext uri="{FF2B5EF4-FFF2-40B4-BE49-F238E27FC236}">
                <a16:creationId xmlns:a16="http://schemas.microsoft.com/office/drawing/2014/main" id="{22D659CE-1551-4C75-B226-604F94F0AB1F}"/>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4845344" y="4177251"/>
            <a:ext cx="215656" cy="215656"/>
          </a:xfrm>
          <a:prstGeom prst="rect">
            <a:avLst/>
          </a:prstGeom>
        </p:spPr>
      </p:pic>
      <p:pic>
        <p:nvPicPr>
          <p:cNvPr id="3" name="Graphic 2">
            <a:extLst>
              <a:ext uri="{FF2B5EF4-FFF2-40B4-BE49-F238E27FC236}">
                <a16:creationId xmlns:a16="http://schemas.microsoft.com/office/drawing/2014/main" id="{3BE8C7B1-B72C-4AC4-8E6D-E77536AE132E}"/>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4857129" y="5295391"/>
            <a:ext cx="216000" cy="216000"/>
          </a:xfrm>
          <a:prstGeom prst="rect">
            <a:avLst/>
          </a:prstGeom>
        </p:spPr>
      </p:pic>
      <p:pic>
        <p:nvPicPr>
          <p:cNvPr id="6" name="Graphic 5">
            <a:extLst>
              <a:ext uri="{FF2B5EF4-FFF2-40B4-BE49-F238E27FC236}">
                <a16:creationId xmlns:a16="http://schemas.microsoft.com/office/drawing/2014/main" id="{45DC1CC5-15FC-41C0-B71F-BFB3B4742F37}"/>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4845000" y="3368174"/>
            <a:ext cx="216000" cy="216000"/>
          </a:xfrm>
          <a:prstGeom prst="rect">
            <a:avLst/>
          </a:prstGeom>
        </p:spPr>
      </p:pic>
      <p:pic>
        <p:nvPicPr>
          <p:cNvPr id="8" name="Graphic 7">
            <a:extLst>
              <a:ext uri="{FF2B5EF4-FFF2-40B4-BE49-F238E27FC236}">
                <a16:creationId xmlns:a16="http://schemas.microsoft.com/office/drawing/2014/main" id="{F07893A6-BA52-452E-AFEA-884AF1693F2B}"/>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4861244" y="5690350"/>
            <a:ext cx="214316" cy="214316"/>
          </a:xfrm>
          <a:prstGeom prst="rect">
            <a:avLst/>
          </a:prstGeom>
        </p:spPr>
      </p:pic>
      <p:sp>
        <p:nvSpPr>
          <p:cNvPr id="39" name="TextBox 40">
            <a:extLst>
              <a:ext uri="{FF2B5EF4-FFF2-40B4-BE49-F238E27FC236}">
                <a16:creationId xmlns:a16="http://schemas.microsoft.com/office/drawing/2014/main" id="{B805C16A-1A32-4B25-AF25-C1314C76DE17}"/>
              </a:ext>
            </a:extLst>
          </p:cNvPr>
          <p:cNvSpPr txBox="1"/>
          <p:nvPr/>
        </p:nvSpPr>
        <p:spPr>
          <a:xfrm>
            <a:off x="5244306" y="6477000"/>
            <a:ext cx="4388794" cy="338554"/>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800" dirty="0">
                <a:effectLst/>
                <a:latin typeface="Poppins Light" panose="00000400000000000000" pitchFamily="2" charset="0"/>
                <a:ea typeface="Times New Roman" panose="02020603050405020304" pitchFamily="18" charset="0"/>
              </a:rPr>
              <a:t>This work is licensed under CC BY-SA 4.0. To view a copy of this license, visit </a:t>
            </a:r>
            <a:r>
              <a:rPr lang="en-GB" sz="800" u="sng" dirty="0">
                <a:solidFill>
                  <a:srgbClr val="0000FF"/>
                </a:solidFill>
                <a:effectLst/>
                <a:latin typeface="Poppins Light" panose="00000400000000000000" pitchFamily="2" charset="0"/>
                <a:ea typeface="Times New Roman" panose="02020603050405020304" pitchFamily="18" charset="0"/>
                <a:hlinkClick r:id="rId24"/>
              </a:rPr>
              <a:t>http://creativecommons.org/licenses/by-sa/4.0/</a:t>
            </a:r>
            <a:endParaRPr lang="en-GB" sz="800" dirty="0">
              <a:effectLst/>
              <a:latin typeface="Times New Roman" panose="02020603050405020304" pitchFamily="18" charset="0"/>
              <a:ea typeface="Times New Roman" panose="02020603050405020304" pitchFamily="18" charset="0"/>
            </a:endParaRPr>
          </a:p>
        </p:txBody>
      </p:sp>
      <p:sp>
        <p:nvSpPr>
          <p:cNvPr id="40" name="TextBox 57">
            <a:extLst>
              <a:ext uri="{FF2B5EF4-FFF2-40B4-BE49-F238E27FC236}">
                <a16:creationId xmlns:a16="http://schemas.microsoft.com/office/drawing/2014/main" id="{2E9CB713-351D-401C-BD43-C4EB54F7BAF4}"/>
              </a:ext>
            </a:extLst>
          </p:cNvPr>
          <p:cNvSpPr txBox="1"/>
          <p:nvPr/>
        </p:nvSpPr>
        <p:spPr>
          <a:xfrm>
            <a:off x="939452" y="4096293"/>
            <a:ext cx="3052103" cy="2169825"/>
          </a:xfrm>
          <a:prstGeom prst="rect">
            <a:avLst/>
          </a:prstGeom>
          <a:noFill/>
        </p:spPr>
        <p:txBody>
          <a:bodyPr wrap="square" rtlCol="0">
            <a:spAutoFit/>
          </a:bodyPr>
          <a:lstStyle/>
          <a:p>
            <a:r>
              <a:rPr lang="en-GB" sz="900" b="1" dirty="0">
                <a:latin typeface="Poppins SemiBold" pitchFamily="2" charset="77"/>
                <a:cs typeface="Poppins SemiBold" pitchFamily="2" charset="77"/>
              </a:rPr>
              <a:t>Preceding work</a:t>
            </a:r>
          </a:p>
          <a:p>
            <a:r>
              <a:rPr lang="en-GB" sz="900" dirty="0">
                <a:latin typeface="Poppins SemiBold" pitchFamily="2" charset="77"/>
                <a:cs typeface="Poppins SemiBold" pitchFamily="2" charset="77"/>
              </a:rPr>
              <a:t>Organise a Partner Strengths and Expectations Workshop and a Partnership Model Workshop before using this tool</a:t>
            </a:r>
          </a:p>
          <a:p>
            <a:endParaRPr lang="en-GB" sz="900" b="1" dirty="0">
              <a:latin typeface="Poppins SemiBold" pitchFamily="2" charset="77"/>
              <a:cs typeface="Poppins SemiBold" pitchFamily="2" charset="77"/>
            </a:endParaRPr>
          </a:p>
          <a:p>
            <a:r>
              <a:rPr lang="en-GB" sz="900" b="1" dirty="0">
                <a:latin typeface="Poppins SemiBold" pitchFamily="2" charset="77"/>
                <a:cs typeface="Poppins SemiBold" pitchFamily="2" charset="77"/>
              </a:rPr>
              <a:t>Suggestion for a preparatory assignment</a:t>
            </a:r>
          </a:p>
          <a:p>
            <a:r>
              <a:rPr lang="en-GB" sz="900" dirty="0">
                <a:latin typeface="Poppins Light" pitchFamily="2" charset="77"/>
                <a:cs typeface="Poppins Light" pitchFamily="2" charset="77"/>
              </a:rPr>
              <a:t>Pre-work: Think about strengths, opportunities, weaknesses and threats for the ecosystem and make some notes </a:t>
            </a:r>
          </a:p>
          <a:p>
            <a:endParaRPr lang="en-GB" sz="900" b="1" dirty="0">
              <a:latin typeface="Poppins Light" pitchFamily="2" charset="77"/>
              <a:cs typeface="Poppins Light" pitchFamily="2" charset="77"/>
            </a:endParaRPr>
          </a:p>
          <a:p>
            <a:r>
              <a:rPr lang="en-GB" sz="900" b="1" dirty="0">
                <a:latin typeface="Poppins SemiBold" pitchFamily="2" charset="77"/>
                <a:cs typeface="Poppins SemiBold" pitchFamily="2" charset="77"/>
              </a:rPr>
              <a:t>Recommended workshop setup </a:t>
            </a:r>
          </a:p>
          <a:p>
            <a:r>
              <a:rPr lang="en-GB" sz="900" dirty="0">
                <a:latin typeface="Poppins Light" pitchFamily="2" charset="77"/>
                <a:cs typeface="Poppins Light" pitchFamily="2" charset="77"/>
              </a:rPr>
              <a:t>Face-to-face workshop recommended; online workshop possible</a:t>
            </a:r>
          </a:p>
          <a:p>
            <a:endParaRPr lang="en-GB" sz="900" dirty="0">
              <a:latin typeface="Poppins Light" pitchFamily="2" charset="77"/>
              <a:cs typeface="Poppins Light" pitchFamily="2" charset="77"/>
            </a:endParaRPr>
          </a:p>
          <a:p>
            <a:r>
              <a:rPr lang="en-GB" sz="900" b="1" dirty="0">
                <a:latin typeface="Poppins SemiBold" pitchFamily="2" charset="77"/>
                <a:cs typeface="Poppins SemiBold" pitchFamily="2" charset="77"/>
              </a:rPr>
              <a:t>Assets needed​</a:t>
            </a:r>
          </a:p>
          <a:p>
            <a:r>
              <a:rPr lang="en-GB" sz="900" dirty="0">
                <a:latin typeface="Poppins Light" pitchFamily="2" charset="77"/>
                <a:cs typeface="Poppins Light" pitchFamily="2" charset="77"/>
              </a:rPr>
              <a:t>Printed canvas for a face-to-face workshop (size A0 on the wall)​ OR online canvas (e.g. Miro or Padlet).</a:t>
            </a:r>
          </a:p>
        </p:txBody>
      </p:sp>
      <p:sp>
        <p:nvSpPr>
          <p:cNvPr id="41" name="TextBox 113">
            <a:extLst>
              <a:ext uri="{FF2B5EF4-FFF2-40B4-BE49-F238E27FC236}">
                <a16:creationId xmlns:a16="http://schemas.microsoft.com/office/drawing/2014/main" id="{99EF5A89-F6E2-42C1-9FB6-10A5883C4227}"/>
              </a:ext>
            </a:extLst>
          </p:cNvPr>
          <p:cNvSpPr txBox="1"/>
          <p:nvPr/>
        </p:nvSpPr>
        <p:spPr>
          <a:xfrm>
            <a:off x="5244305" y="1192058"/>
            <a:ext cx="3443653" cy="1369606"/>
          </a:xfrm>
          <a:prstGeom prst="rect">
            <a:avLst/>
          </a:prstGeom>
          <a:noFill/>
        </p:spPr>
        <p:txBody>
          <a:bodyPr wrap="square" rtlCol="0">
            <a:spAutoFit/>
          </a:bodyPr>
          <a:lstStyle/>
          <a:p>
            <a:pPr>
              <a:spcBef>
                <a:spcPts val="1200"/>
              </a:spcBef>
              <a:buClr>
                <a:srgbClr val="000000"/>
              </a:buClr>
              <a:buSzPct val="100000"/>
              <a:defRPr sz="12000">
                <a:latin typeface="Arial"/>
                <a:ea typeface="Arial"/>
                <a:cs typeface="Arial"/>
                <a:sym typeface="Arial"/>
              </a:defRPr>
            </a:pPr>
            <a:r>
              <a:rPr lang="en-GB" sz="900" dirty="0">
                <a:latin typeface="Poppins Light" pitchFamily="2" charset="77"/>
                <a:cs typeface="Poppins Light" pitchFamily="2" charset="77"/>
              </a:rPr>
              <a:t>Send a calendar invitation to a 2-hour workshop</a:t>
            </a:r>
          </a:p>
          <a:p>
            <a:pPr>
              <a:spcBef>
                <a:spcPts val="1200"/>
              </a:spcBef>
              <a:buClr>
                <a:srgbClr val="000000"/>
              </a:buClr>
              <a:buSzPct val="100000"/>
              <a:defRPr sz="12000">
                <a:latin typeface="Arial"/>
                <a:ea typeface="Arial"/>
                <a:cs typeface="Arial"/>
                <a:sym typeface="Arial"/>
              </a:defRPr>
            </a:pPr>
            <a:r>
              <a:rPr lang="en-GB" sz="900" dirty="0">
                <a:latin typeface="Poppins Light" pitchFamily="2" charset="77"/>
                <a:cs typeface="Poppins Light" pitchFamily="2" charset="77"/>
              </a:rPr>
              <a:t>Send an e-mail to all workshop participants one week before the scheduled event and ask them to pre-think about strengths, opportunities, weaknesses and threats for the ecosystem and to make some notes for themselves.</a:t>
            </a:r>
          </a:p>
          <a:p>
            <a:pPr>
              <a:spcBef>
                <a:spcPts val="1200"/>
              </a:spcBef>
              <a:buClr>
                <a:srgbClr val="000000"/>
              </a:buClr>
              <a:buSzPct val="100000"/>
              <a:defRPr sz="12000">
                <a:latin typeface="Arial"/>
                <a:ea typeface="Arial"/>
                <a:cs typeface="Arial"/>
                <a:sym typeface="Arial"/>
              </a:defRPr>
            </a:pPr>
            <a:r>
              <a:rPr lang="en-GB" sz="900" dirty="0">
                <a:latin typeface="Poppins Light" pitchFamily="2" charset="77"/>
                <a:cs typeface="Poppins Light" pitchFamily="2" charset="77"/>
              </a:rPr>
              <a:t>Print-out or prepare an online canvas for the workshop</a:t>
            </a:r>
          </a:p>
          <a:p>
            <a:endParaRPr lang="en-GB" sz="900" dirty="0">
              <a:latin typeface="Poppins Light" pitchFamily="2" charset="77"/>
              <a:cs typeface="Poppins Light" pitchFamily="2" charset="77"/>
            </a:endParaRPr>
          </a:p>
        </p:txBody>
      </p:sp>
      <p:pic>
        <p:nvPicPr>
          <p:cNvPr id="42" name="Graphic 11">
            <a:extLst>
              <a:ext uri="{FF2B5EF4-FFF2-40B4-BE49-F238E27FC236}">
                <a16:creationId xmlns:a16="http://schemas.microsoft.com/office/drawing/2014/main" id="{B5890343-4E86-4A38-926A-BBE52CAFBE36}"/>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476750" y="2952750"/>
            <a:ext cx="0" cy="0"/>
          </a:xfrm>
          <a:prstGeom prst="rect">
            <a:avLst/>
          </a:prstGeom>
        </p:spPr>
      </p:pic>
      <p:pic>
        <p:nvPicPr>
          <p:cNvPr id="43" name="Graphic 16">
            <a:extLst>
              <a:ext uri="{FF2B5EF4-FFF2-40B4-BE49-F238E27FC236}">
                <a16:creationId xmlns:a16="http://schemas.microsoft.com/office/drawing/2014/main" id="{2778B987-F4F6-49EB-95C7-1FCD38D303E9}"/>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4858322" y="1223199"/>
            <a:ext cx="216000" cy="216000"/>
          </a:xfrm>
          <a:prstGeom prst="rect">
            <a:avLst/>
          </a:prstGeom>
        </p:spPr>
      </p:pic>
      <p:pic>
        <p:nvPicPr>
          <p:cNvPr id="45" name="Graphic 53">
            <a:extLst>
              <a:ext uri="{FF2B5EF4-FFF2-40B4-BE49-F238E27FC236}">
                <a16:creationId xmlns:a16="http://schemas.microsoft.com/office/drawing/2014/main" id="{ED03BEEA-8FE1-4054-85E2-F95A364CCD55}"/>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4858322" y="1534688"/>
            <a:ext cx="216000" cy="216000"/>
          </a:xfrm>
          <a:prstGeom prst="rect">
            <a:avLst/>
          </a:prstGeom>
        </p:spPr>
      </p:pic>
      <p:pic>
        <p:nvPicPr>
          <p:cNvPr id="46" name="Graphic 86">
            <a:extLst>
              <a:ext uri="{FF2B5EF4-FFF2-40B4-BE49-F238E27FC236}">
                <a16:creationId xmlns:a16="http://schemas.microsoft.com/office/drawing/2014/main" id="{E6BBA116-9A8C-4261-B6B9-C3C955933FFD}"/>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4857129" y="2262936"/>
            <a:ext cx="216000" cy="216000"/>
          </a:xfrm>
          <a:prstGeom prst="rect">
            <a:avLst/>
          </a:prstGeom>
        </p:spPr>
      </p:pic>
    </p:spTree>
    <p:extLst>
      <p:ext uri="{BB962C8B-B14F-4D97-AF65-F5344CB8AC3E}">
        <p14:creationId xmlns:p14="http://schemas.microsoft.com/office/powerpoint/2010/main" val="12110607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F78171893A2DEA43883935A9771E171F" ma:contentTypeVersion="11" ma:contentTypeDescription="Luo uusi asiakirja." ma:contentTypeScope="" ma:versionID="8cba6a44998004f34303e2885b55b635">
  <xsd:schema xmlns:xsd="http://www.w3.org/2001/XMLSchema" xmlns:xs="http://www.w3.org/2001/XMLSchema" xmlns:p="http://schemas.microsoft.com/office/2006/metadata/properties" xmlns:ns2="08a99a45-3b06-4850-adcb-00798a2e1918" xmlns:ns3="ae86ad1a-5ede-4c73-8ace-c914b6337afb" targetNamespace="http://schemas.microsoft.com/office/2006/metadata/properties" ma:root="true" ma:fieldsID="be1a6e51795e6339b3356f5f37ae1f06" ns2:_="" ns3:_="">
    <xsd:import namespace="08a99a45-3b06-4850-adcb-00798a2e1918"/>
    <xsd:import namespace="ae86ad1a-5ede-4c73-8ace-c914b6337af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a99a45-3b06-4850-adcb-00798a2e19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86ad1a-5ede-4c73-8ace-c914b6337afb" elementFormDefault="qualified">
    <xsd:import namespace="http://schemas.microsoft.com/office/2006/documentManagement/types"/>
    <xsd:import namespace="http://schemas.microsoft.com/office/infopath/2007/PartnerControls"/>
    <xsd:element name="SharedWithUsers" ma:index="17"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B324A4-BB52-42A6-8703-688B0266EE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a99a45-3b06-4850-adcb-00798a2e1918"/>
    <ds:schemaRef ds:uri="ae86ad1a-5ede-4c73-8ace-c914b6337a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D9BCBD1-1D0C-4632-B025-A664E5446D2D}">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08a99a45-3b06-4850-adcb-00798a2e1918"/>
    <ds:schemaRef ds:uri="http://www.w3.org/XML/1998/namespace"/>
  </ds:schemaRefs>
</ds:datastoreItem>
</file>

<file path=customXml/itemProps3.xml><?xml version="1.0" encoding="utf-8"?>
<ds:datastoreItem xmlns:ds="http://schemas.openxmlformats.org/officeDocument/2006/customXml" ds:itemID="{F101047F-4AC0-4034-AED6-7FADC05EB9C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3057</TotalTime>
  <Words>415</Words>
  <Application>Microsoft Office PowerPoint</Application>
  <PresentationFormat>A4 Paper (210x297 mm)</PresentationFormat>
  <Paragraphs>35</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Poppins</vt:lpstr>
      <vt:lpstr>Poppins Light</vt:lpstr>
      <vt:lpstr>Poppins SemiBold</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tiina.laiho@clicinnovation.fi</dc:creator>
  <cp:lastModifiedBy>Tiina Laiho</cp:lastModifiedBy>
  <cp:revision>116</cp:revision>
  <dcterms:created xsi:type="dcterms:W3CDTF">2020-06-01T10:42:48Z</dcterms:created>
  <dcterms:modified xsi:type="dcterms:W3CDTF">2021-07-26T05:01:28Z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0x010100F78171893A2DEA43883935A9771E171F</vt:lpwstr>
  </property>
</Properties>
</file>