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96" r:id="rId5"/>
  </p:sldMasterIdLst>
  <p:notesMasterIdLst>
    <p:notesMasterId r:id="rId8"/>
  </p:notesMasterIdLst>
  <p:sldIdLst>
    <p:sldId id="272" r:id="rId6"/>
    <p:sldId id="256" r:id="rId7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07D"/>
    <a:srgbClr val="FFF6C5"/>
    <a:srgbClr val="FBF7C5"/>
    <a:srgbClr val="E8F4F6"/>
    <a:srgbClr val="BEE2E4"/>
    <a:srgbClr val="F9E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58" d="100"/>
          <a:sy n="58" d="100"/>
        </p:scale>
        <p:origin x="11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95548-0712-B940-83CE-A49BB1DBA20E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E3C94-C8B6-FE48-AC1D-3C12843BB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62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23058" rtl="0" eaLnBrk="1" latinLnBrk="0" hangingPunct="1">
      <a:defRPr sz="424" kern="1200">
        <a:solidFill>
          <a:schemeClr val="tx1"/>
        </a:solidFill>
        <a:latin typeface="+mn-lt"/>
        <a:ea typeface="+mn-ea"/>
        <a:cs typeface="+mn-cs"/>
      </a:defRPr>
    </a:lvl1pPr>
    <a:lvl2pPr marL="161529" algn="l" defTabSz="323058" rtl="0" eaLnBrk="1" latinLnBrk="0" hangingPunct="1">
      <a:defRPr sz="424" kern="1200">
        <a:solidFill>
          <a:schemeClr val="tx1"/>
        </a:solidFill>
        <a:latin typeface="+mn-lt"/>
        <a:ea typeface="+mn-ea"/>
        <a:cs typeface="+mn-cs"/>
      </a:defRPr>
    </a:lvl2pPr>
    <a:lvl3pPr marL="323058" algn="l" defTabSz="323058" rtl="0" eaLnBrk="1" latinLnBrk="0" hangingPunct="1">
      <a:defRPr sz="424" kern="1200">
        <a:solidFill>
          <a:schemeClr val="tx1"/>
        </a:solidFill>
        <a:latin typeface="+mn-lt"/>
        <a:ea typeface="+mn-ea"/>
        <a:cs typeface="+mn-cs"/>
      </a:defRPr>
    </a:lvl3pPr>
    <a:lvl4pPr marL="484586" algn="l" defTabSz="323058" rtl="0" eaLnBrk="1" latinLnBrk="0" hangingPunct="1">
      <a:defRPr sz="424" kern="1200">
        <a:solidFill>
          <a:schemeClr val="tx1"/>
        </a:solidFill>
        <a:latin typeface="+mn-lt"/>
        <a:ea typeface="+mn-ea"/>
        <a:cs typeface="+mn-cs"/>
      </a:defRPr>
    </a:lvl4pPr>
    <a:lvl5pPr marL="646115" algn="l" defTabSz="323058" rtl="0" eaLnBrk="1" latinLnBrk="0" hangingPunct="1">
      <a:defRPr sz="424" kern="1200">
        <a:solidFill>
          <a:schemeClr val="tx1"/>
        </a:solidFill>
        <a:latin typeface="+mn-lt"/>
        <a:ea typeface="+mn-ea"/>
        <a:cs typeface="+mn-cs"/>
      </a:defRPr>
    </a:lvl5pPr>
    <a:lvl6pPr marL="807644" algn="l" defTabSz="323058" rtl="0" eaLnBrk="1" latinLnBrk="0" hangingPunct="1">
      <a:defRPr sz="424" kern="1200">
        <a:solidFill>
          <a:schemeClr val="tx1"/>
        </a:solidFill>
        <a:latin typeface="+mn-lt"/>
        <a:ea typeface="+mn-ea"/>
        <a:cs typeface="+mn-cs"/>
      </a:defRPr>
    </a:lvl6pPr>
    <a:lvl7pPr marL="969173" algn="l" defTabSz="323058" rtl="0" eaLnBrk="1" latinLnBrk="0" hangingPunct="1">
      <a:defRPr sz="424" kern="1200">
        <a:solidFill>
          <a:schemeClr val="tx1"/>
        </a:solidFill>
        <a:latin typeface="+mn-lt"/>
        <a:ea typeface="+mn-ea"/>
        <a:cs typeface="+mn-cs"/>
      </a:defRPr>
    </a:lvl7pPr>
    <a:lvl8pPr marL="1130701" algn="l" defTabSz="323058" rtl="0" eaLnBrk="1" latinLnBrk="0" hangingPunct="1">
      <a:defRPr sz="424" kern="1200">
        <a:solidFill>
          <a:schemeClr val="tx1"/>
        </a:solidFill>
        <a:latin typeface="+mn-lt"/>
        <a:ea typeface="+mn-ea"/>
        <a:cs typeface="+mn-cs"/>
      </a:defRPr>
    </a:lvl8pPr>
    <a:lvl9pPr marL="1292230" algn="l" defTabSz="323058" rtl="0" eaLnBrk="1" latinLnBrk="0" hangingPunct="1">
      <a:defRPr sz="42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B0E2-958E-E64F-8463-88B62891C1C5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E71-9A1F-C94F-BD7A-22178361B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40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B0E2-958E-E64F-8463-88B62891C1C5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E71-9A1F-C94F-BD7A-22178361B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9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B0E2-958E-E64F-8463-88B62891C1C5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E71-9A1F-C94F-BD7A-22178361B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802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4791-735B-A749-9F03-471C78B70AC4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D234-B326-8248-B623-C7779107F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575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4791-735B-A749-9F03-471C78B70AC4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D234-B326-8248-B623-C7779107F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695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4791-735B-A749-9F03-471C78B70AC4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D234-B326-8248-B623-C7779107F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50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4791-735B-A749-9F03-471C78B70AC4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D234-B326-8248-B623-C7779107F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09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4791-735B-A749-9F03-471C78B70AC4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D234-B326-8248-B623-C7779107F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742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4791-735B-A749-9F03-471C78B70AC4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D234-B326-8248-B623-C7779107F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266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4791-735B-A749-9F03-471C78B70AC4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D234-B326-8248-B623-C7779107F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157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4791-735B-A749-9F03-471C78B70AC4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D234-B326-8248-B623-C7779107F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70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B0E2-958E-E64F-8463-88B62891C1C5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E71-9A1F-C94F-BD7A-22178361B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189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4791-735B-A749-9F03-471C78B70AC4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D234-B326-8248-B623-C7779107F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6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4791-735B-A749-9F03-471C78B70AC4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D234-B326-8248-B623-C7779107F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03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4791-735B-A749-9F03-471C78B70AC4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D234-B326-8248-B623-C7779107F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1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B0E2-958E-E64F-8463-88B62891C1C5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E71-9A1F-C94F-BD7A-22178361B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6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B0E2-958E-E64F-8463-88B62891C1C5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E71-9A1F-C94F-BD7A-22178361B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52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B0E2-958E-E64F-8463-88B62891C1C5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E71-9A1F-C94F-BD7A-22178361B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1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B0E2-958E-E64F-8463-88B62891C1C5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E71-9A1F-C94F-BD7A-22178361B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62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B0E2-958E-E64F-8463-88B62891C1C5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E71-9A1F-C94F-BD7A-22178361B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31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B0E2-958E-E64F-8463-88B62891C1C5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E71-9A1F-C94F-BD7A-22178361B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52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B0E2-958E-E64F-8463-88B62891C1C5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E71-9A1F-C94F-BD7A-22178361B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7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CB0E2-958E-E64F-8463-88B62891C1C5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F0E71-9A1F-C94F-BD7A-22178361B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17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04791-735B-A749-9F03-471C78B70AC4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1D234-B326-8248-B623-C7779107F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55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reativecommons.org/licenses/by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computer, computer, sitting, looking&#10;&#10;Description automatically generated">
            <a:extLst>
              <a:ext uri="{FF2B5EF4-FFF2-40B4-BE49-F238E27FC236}">
                <a16:creationId xmlns:a16="http://schemas.microsoft.com/office/drawing/2014/main" id="{463B1F6B-1B4E-B541-97B9-BC9B6AA1A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90" y="1616509"/>
            <a:ext cx="9319718" cy="49536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8BE732-645B-EA4F-9E89-AF118653831B}"/>
              </a:ext>
            </a:extLst>
          </p:cNvPr>
          <p:cNvSpPr txBox="1"/>
          <p:nvPr/>
        </p:nvSpPr>
        <p:spPr>
          <a:xfrm>
            <a:off x="546531" y="489844"/>
            <a:ext cx="3639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4717D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Partnership canvas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4CF9D0-E859-A140-A5DA-6E66AE90BE4F}"/>
              </a:ext>
            </a:extLst>
          </p:cNvPr>
          <p:cNvSpPr txBox="1"/>
          <p:nvPr/>
        </p:nvSpPr>
        <p:spPr>
          <a:xfrm>
            <a:off x="8768394" y="526007"/>
            <a:ext cx="1305165" cy="253916"/>
          </a:xfrm>
          <a:prstGeom prst="rect">
            <a:avLst/>
          </a:prstGeom>
          <a:solidFill>
            <a:srgbClr val="08707D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BUILD PHASE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0CE6B7-C6A1-F645-A83A-64065B6B6519}"/>
              </a:ext>
            </a:extLst>
          </p:cNvPr>
          <p:cNvSpPr/>
          <p:nvPr/>
        </p:nvSpPr>
        <p:spPr>
          <a:xfrm>
            <a:off x="583730" y="1120243"/>
            <a:ext cx="9489829" cy="5964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40B08E2E-A8DD-47FD-A798-CF4D1DDD5C65}"/>
              </a:ext>
            </a:extLst>
          </p:cNvPr>
          <p:cNvSpPr txBox="1"/>
          <p:nvPr/>
        </p:nvSpPr>
        <p:spPr>
          <a:xfrm>
            <a:off x="3715010" y="3809722"/>
            <a:ext cx="999818" cy="199898"/>
          </a:xfrm>
          <a:prstGeom prst="rect">
            <a:avLst/>
          </a:prstGeom>
          <a:noFill/>
        </p:spPr>
        <p:txBody>
          <a:bodyPr wrap="square" lIns="22832" tIns="11416" rIns="22832" bIns="11416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4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/>
                <a:ea typeface="+mn-ea"/>
                <a:cs typeface="+mn-cs"/>
              </a:rPr>
              <a:t>IN THE LOOP</a:t>
            </a:r>
            <a:endParaRPr kumimoji="0" lang="en-US" sz="11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B2F0BD29-4B8B-4A32-848E-C8701AC6EE1B}"/>
              </a:ext>
            </a:extLst>
          </p:cNvPr>
          <p:cNvSpPr txBox="1"/>
          <p:nvPr/>
        </p:nvSpPr>
        <p:spPr>
          <a:xfrm>
            <a:off x="5602684" y="3805094"/>
            <a:ext cx="1118004" cy="199898"/>
          </a:xfrm>
          <a:prstGeom prst="rect">
            <a:avLst/>
          </a:prstGeom>
          <a:noFill/>
        </p:spPr>
        <p:txBody>
          <a:bodyPr wrap="square" lIns="22832" tIns="11416" rIns="22832" bIns="11416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4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/>
                <a:ea typeface="+mn-ea"/>
                <a:cs typeface="Poppins Light" panose="00000400000000000000" pitchFamily="2" charset="0"/>
              </a:rPr>
              <a:t>SUPPORTING</a:t>
            </a:r>
            <a:endParaRPr kumimoji="0" lang="en-US" sz="11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921731E6-5917-4C1A-A005-193C820095AA}"/>
              </a:ext>
            </a:extLst>
          </p:cNvPr>
          <p:cNvSpPr txBox="1"/>
          <p:nvPr/>
        </p:nvSpPr>
        <p:spPr>
          <a:xfrm>
            <a:off x="7496581" y="3809722"/>
            <a:ext cx="999818" cy="199898"/>
          </a:xfrm>
          <a:prstGeom prst="rect">
            <a:avLst/>
          </a:prstGeom>
          <a:noFill/>
        </p:spPr>
        <p:txBody>
          <a:bodyPr wrap="square" lIns="22832" tIns="11416" rIns="22832" bIns="11416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4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/>
                <a:ea typeface="+mn-ea"/>
                <a:cs typeface="Poppins Light" panose="00000400000000000000" pitchFamily="2" charset="0"/>
              </a:rPr>
              <a:t>DRIVING</a:t>
            </a:r>
            <a:endParaRPr kumimoji="0" lang="en-US" sz="11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27">
            <a:extLst>
              <a:ext uri="{FF2B5EF4-FFF2-40B4-BE49-F238E27FC236}">
                <a16:creationId xmlns:a16="http://schemas.microsoft.com/office/drawing/2014/main" id="{92F67808-9433-4D72-8F4C-B9AD74FF0ED6}"/>
              </a:ext>
            </a:extLst>
          </p:cNvPr>
          <p:cNvSpPr txBox="1"/>
          <p:nvPr/>
        </p:nvSpPr>
        <p:spPr>
          <a:xfrm>
            <a:off x="7383998" y="7210479"/>
            <a:ext cx="29608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Times New Roman" panose="02020603050405020304" pitchFamily="18" charset="0"/>
                <a:cs typeface="+mn-cs"/>
              </a:rPr>
              <a:t>This work is licensed under CC BY-SA 4.0. To view a copy of this license, visit </a:t>
            </a:r>
            <a:r>
              <a:rPr kumimoji="0" lang="en-GB" sz="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oppins Light" panose="00000400000000000000" pitchFamily="2" charset="0"/>
                <a:ea typeface="Times New Roman" panose="02020603050405020304" pitchFamily="18" charset="0"/>
                <a:cs typeface="+mn-cs"/>
                <a:hlinkClick r:id="rId4"/>
              </a:rPr>
              <a:t>http://creativecommons.org/licenses/by-sa/4.0/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811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8BE732-645B-EA4F-9E89-AF118653831B}"/>
              </a:ext>
            </a:extLst>
          </p:cNvPr>
          <p:cNvSpPr txBox="1"/>
          <p:nvPr/>
        </p:nvSpPr>
        <p:spPr>
          <a:xfrm>
            <a:off x="544833" y="488681"/>
            <a:ext cx="3929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4717D"/>
                </a:solidFill>
                <a:latin typeface="Poppins" pitchFamily="2" charset="77"/>
                <a:cs typeface="Poppins" pitchFamily="2" charset="77"/>
              </a:rPr>
              <a:t>Ecosystem resourcing canvas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285CCDD-47D0-F446-ABFA-EF1FEF26D066}"/>
              </a:ext>
            </a:extLst>
          </p:cNvPr>
          <p:cNvSpPr txBox="1"/>
          <p:nvPr/>
        </p:nvSpPr>
        <p:spPr>
          <a:xfrm>
            <a:off x="9047166" y="584610"/>
            <a:ext cx="1028063" cy="246221"/>
          </a:xfrm>
          <a:prstGeom prst="rect">
            <a:avLst/>
          </a:prstGeom>
          <a:solidFill>
            <a:srgbClr val="0870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BUILD PHASE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47AB75-BF3C-4D51-A970-AEAEB49D07C9}"/>
              </a:ext>
            </a:extLst>
          </p:cNvPr>
          <p:cNvSpPr txBox="1"/>
          <p:nvPr/>
        </p:nvSpPr>
        <p:spPr>
          <a:xfrm>
            <a:off x="7383998" y="7210479"/>
            <a:ext cx="29608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effectLst/>
                <a:latin typeface="Poppins Light" panose="00000400000000000000" pitchFamily="2" charset="0"/>
                <a:ea typeface="Times New Roman" panose="02020603050405020304" pitchFamily="18" charset="0"/>
              </a:rPr>
              <a:t>This work is licensed under CC BY-SA 4.0. To view a copy of this license, visit </a:t>
            </a:r>
            <a:r>
              <a:rPr lang="en-GB" sz="800" u="sng" dirty="0">
                <a:solidFill>
                  <a:srgbClr val="0000FF"/>
                </a:solidFill>
                <a:effectLst/>
                <a:latin typeface="Poppins Light" panose="00000400000000000000" pitchFamily="2" charset="0"/>
                <a:ea typeface="Times New Roman" panose="02020603050405020304" pitchFamily="18" charset="0"/>
                <a:hlinkClick r:id="rId3"/>
              </a:rPr>
              <a:t>http://creativecommons.org/licenses/by-sa/4.0/</a:t>
            </a:r>
            <a:endParaRPr lang="en-GB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77BDD638-B352-4F4C-865A-B501C1C0831A}"/>
              </a:ext>
            </a:extLst>
          </p:cNvPr>
          <p:cNvGrpSpPr/>
          <p:nvPr/>
        </p:nvGrpSpPr>
        <p:grpSpPr>
          <a:xfrm>
            <a:off x="638797" y="1244906"/>
            <a:ext cx="9436432" cy="5843173"/>
            <a:chOff x="611263" y="1244906"/>
            <a:chExt cx="9436432" cy="584317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9F62D87-69F2-42E5-A056-E090CCC85AD4}"/>
                </a:ext>
              </a:extLst>
            </p:cNvPr>
            <p:cNvGrpSpPr/>
            <p:nvPr/>
          </p:nvGrpSpPr>
          <p:grpSpPr>
            <a:xfrm>
              <a:off x="611263" y="1244906"/>
              <a:ext cx="9414217" cy="5843173"/>
              <a:chOff x="1712217" y="1632321"/>
              <a:chExt cx="8665119" cy="5110844"/>
            </a:xfrm>
          </p:grpSpPr>
          <p:sp>
            <p:nvSpPr>
              <p:cNvPr id="61" name="Rectangle">
                <a:extLst>
                  <a:ext uri="{FF2B5EF4-FFF2-40B4-BE49-F238E27FC236}">
                    <a16:creationId xmlns:a16="http://schemas.microsoft.com/office/drawing/2014/main" id="{4BBD7CCF-9C67-4C8E-AA48-DA84C7EA8BD2}"/>
                  </a:ext>
                </a:extLst>
              </p:cNvPr>
              <p:cNvSpPr/>
              <p:nvPr/>
            </p:nvSpPr>
            <p:spPr>
              <a:xfrm>
                <a:off x="1712217" y="1640485"/>
                <a:ext cx="8665119" cy="5094515"/>
              </a:xfrm>
              <a:prstGeom prst="rect">
                <a:avLst/>
              </a:prstGeom>
              <a:ln w="38100">
                <a:solidFill>
                  <a:srgbClr val="08707D"/>
                </a:solidFill>
                <a:miter lim="400000"/>
              </a:ln>
            </p:spPr>
            <p:txBody>
              <a:bodyPr lIns="28415" tIns="28415" rIns="28415" bIns="28415" anchor="ctr"/>
              <a:lstStyle/>
              <a:p>
                <a:pPr algn="ctr" defTabSz="292051" hangingPunct="0">
                  <a:defRPr sz="6200">
                    <a:solidFill>
                      <a:srgbClr val="FFFFFF"/>
                    </a:solidFill>
                  </a:defRPr>
                </a:pPr>
                <a:endParaRPr sz="1594" kern="0">
                  <a:solidFill>
                    <a:srgbClr val="FFFFFF"/>
                  </a:solidFill>
                  <a:latin typeface="Helvetica Light"/>
                  <a:sym typeface="Helvetica Light"/>
                </a:endParaRPr>
              </a:p>
            </p:txBody>
          </p:sp>
          <p:sp>
            <p:nvSpPr>
              <p:cNvPr id="62" name="NEED…">
                <a:extLst>
                  <a:ext uri="{FF2B5EF4-FFF2-40B4-BE49-F238E27FC236}">
                    <a16:creationId xmlns:a16="http://schemas.microsoft.com/office/drawing/2014/main" id="{D603991E-7D5B-4816-BB48-017A50D3619E}"/>
                  </a:ext>
                </a:extLst>
              </p:cNvPr>
              <p:cNvSpPr txBox="1"/>
              <p:nvPr/>
            </p:nvSpPr>
            <p:spPr>
              <a:xfrm>
                <a:off x="1828829" y="1722991"/>
                <a:ext cx="2629723" cy="222168"/>
              </a:xfrm>
              <a:prstGeom prst="rect">
                <a:avLst/>
              </a:prstGeom>
              <a:ln w="12700">
                <a:solidFill>
                  <a:srgbClr val="08707D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8415" tIns="28415" rIns="28415" bIns="28415">
                <a:spAutoFit/>
              </a:bodyPr>
              <a:lstStyle/>
              <a:p>
                <a:pPr defTabSz="292051" hangingPunct="0">
                  <a:defRPr sz="45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fi-FI" sz="1157" b="1" kern="0" dirty="0">
                    <a:solidFill>
                      <a:srgbClr val="000000"/>
                    </a:solidFill>
                    <a:latin typeface="Poppins Light" panose="00000400000000000000" pitchFamily="2" charset="0"/>
                    <a:cs typeface="Poppins Light" panose="00000400000000000000" pitchFamily="2" charset="0"/>
                    <a:sym typeface="Arial"/>
                  </a:rPr>
                  <a:t>ECOSYSTEM </a:t>
                </a:r>
                <a:r>
                  <a:rPr sz="1157" b="1" kern="0" dirty="0">
                    <a:solidFill>
                      <a:srgbClr val="000000"/>
                    </a:solidFill>
                    <a:latin typeface="Poppins Light" panose="00000400000000000000" pitchFamily="2" charset="0"/>
                    <a:cs typeface="Poppins Light" panose="00000400000000000000" pitchFamily="2" charset="0"/>
                    <a:sym typeface="Arial"/>
                  </a:rPr>
                  <a:t>NEED</a:t>
                </a:r>
                <a:r>
                  <a:rPr lang="fi-FI" sz="1157" b="1" kern="0" dirty="0">
                    <a:solidFill>
                      <a:srgbClr val="000000"/>
                    </a:solidFill>
                    <a:latin typeface="Poppins Light" panose="00000400000000000000" pitchFamily="2" charset="0"/>
                    <a:cs typeface="Poppins Light" panose="00000400000000000000" pitchFamily="2" charset="0"/>
                    <a:sym typeface="Arial"/>
                  </a:rPr>
                  <a:t>S</a:t>
                </a:r>
                <a:endParaRPr sz="1157" b="1" kern="0" dirty="0">
                  <a:solidFill>
                    <a:srgbClr val="000000"/>
                  </a:solidFill>
                  <a:latin typeface="Poppins Light" panose="00000400000000000000" pitchFamily="2" charset="0"/>
                  <a:cs typeface="Poppins Light" panose="00000400000000000000" pitchFamily="2" charset="0"/>
                  <a:sym typeface="Arial"/>
                </a:endParaRPr>
              </a:p>
            </p:txBody>
          </p:sp>
          <p:sp>
            <p:nvSpPr>
              <p:cNvPr id="63" name="WHO DOES WHAT?">
                <a:extLst>
                  <a:ext uri="{FF2B5EF4-FFF2-40B4-BE49-F238E27FC236}">
                    <a16:creationId xmlns:a16="http://schemas.microsoft.com/office/drawing/2014/main" id="{5904FBD8-8D7E-4BA1-959C-F2B0CEA6AD8E}"/>
                  </a:ext>
                </a:extLst>
              </p:cNvPr>
              <p:cNvSpPr txBox="1"/>
              <p:nvPr/>
            </p:nvSpPr>
            <p:spPr>
              <a:xfrm>
                <a:off x="4701777" y="1718321"/>
                <a:ext cx="2784954" cy="205938"/>
              </a:xfrm>
              <a:prstGeom prst="rect">
                <a:avLst/>
              </a:prstGeom>
              <a:ln w="12700">
                <a:solidFill>
                  <a:srgbClr val="08707D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lIns="28415" tIns="28415" rIns="28415" bIns="28415" anchor="ctr">
                <a:spAutoFit/>
              </a:bodyPr>
              <a:lstStyle>
                <a:lvl1pPr algn="l">
                  <a:defRPr sz="4500" b="1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defTabSz="292051" hangingPunct="0"/>
                <a:r>
                  <a:rPr sz="1157" kern="0" dirty="0">
                    <a:solidFill>
                      <a:srgbClr val="000000"/>
                    </a:solidFill>
                    <a:latin typeface="Poppins Light" panose="00000400000000000000" pitchFamily="2" charset="0"/>
                    <a:cs typeface="Poppins Light" panose="00000400000000000000" pitchFamily="2" charset="0"/>
                  </a:rPr>
                  <a:t>WHO</a:t>
                </a:r>
                <a:r>
                  <a:rPr lang="fi-FI" sz="1157" kern="0" dirty="0">
                    <a:solidFill>
                      <a:srgbClr val="000000"/>
                    </a:solidFill>
                    <a:latin typeface="Poppins Light" panose="00000400000000000000" pitchFamily="2" charset="0"/>
                    <a:cs typeface="Poppins Light" panose="00000400000000000000" pitchFamily="2" charset="0"/>
                  </a:rPr>
                  <a:t> IS RESPONSIBLE AND OF WHAT?</a:t>
                </a:r>
              </a:p>
            </p:txBody>
          </p:sp>
          <p:sp>
            <p:nvSpPr>
              <p:cNvPr id="64" name="Line">
                <a:extLst>
                  <a:ext uri="{FF2B5EF4-FFF2-40B4-BE49-F238E27FC236}">
                    <a16:creationId xmlns:a16="http://schemas.microsoft.com/office/drawing/2014/main" id="{34AE52A4-0ED3-41F3-A71C-4D20E1740101}"/>
                  </a:ext>
                </a:extLst>
              </p:cNvPr>
              <p:cNvSpPr/>
              <p:nvPr/>
            </p:nvSpPr>
            <p:spPr>
              <a:xfrm flipV="1">
                <a:off x="4539363" y="1632321"/>
                <a:ext cx="0" cy="5110844"/>
              </a:xfrm>
              <a:prstGeom prst="line">
                <a:avLst/>
              </a:prstGeom>
              <a:ln w="38100">
                <a:solidFill>
                  <a:srgbClr val="08707D"/>
                </a:solidFill>
                <a:miter lim="400000"/>
              </a:ln>
            </p:spPr>
            <p:txBody>
              <a:bodyPr lIns="28415" tIns="28415" rIns="28415" bIns="28415" anchor="ctr"/>
              <a:lstStyle/>
              <a:p>
                <a:pPr algn="ctr" defTabSz="292051" hangingPunct="0">
                  <a:defRPr sz="6200"/>
                </a:pPr>
                <a:endParaRPr sz="1594" kern="0">
                  <a:solidFill>
                    <a:srgbClr val="000000"/>
                  </a:solidFill>
                  <a:latin typeface="Helvetica Light"/>
                  <a:sym typeface="Helvetica Light"/>
                </a:endParaRPr>
              </a:p>
            </p:txBody>
          </p:sp>
          <p:sp>
            <p:nvSpPr>
              <p:cNvPr id="65" name="Line">
                <a:extLst>
                  <a:ext uri="{FF2B5EF4-FFF2-40B4-BE49-F238E27FC236}">
                    <a16:creationId xmlns:a16="http://schemas.microsoft.com/office/drawing/2014/main" id="{95DC0181-45C7-41F8-8F81-96B1C19DA295}"/>
                  </a:ext>
                </a:extLst>
              </p:cNvPr>
              <p:cNvSpPr/>
              <p:nvPr/>
            </p:nvSpPr>
            <p:spPr>
              <a:xfrm flipV="1">
                <a:off x="7579743" y="1632321"/>
                <a:ext cx="0" cy="5110844"/>
              </a:xfrm>
              <a:prstGeom prst="line">
                <a:avLst/>
              </a:prstGeom>
              <a:ln w="38100">
                <a:solidFill>
                  <a:srgbClr val="08707D"/>
                </a:solidFill>
                <a:miter lim="400000"/>
              </a:ln>
            </p:spPr>
            <p:txBody>
              <a:bodyPr lIns="28415" tIns="28415" rIns="28415" bIns="28415" anchor="ctr"/>
              <a:lstStyle/>
              <a:p>
                <a:pPr algn="ctr" defTabSz="292051" hangingPunct="0">
                  <a:defRPr sz="6200"/>
                </a:pPr>
                <a:endParaRPr sz="1594" kern="0">
                  <a:solidFill>
                    <a:srgbClr val="000000"/>
                  </a:solidFill>
                  <a:latin typeface="Helvetica Light"/>
                  <a:sym typeface="Helvetica Light"/>
                </a:endParaRPr>
              </a:p>
            </p:txBody>
          </p:sp>
          <p:sp>
            <p:nvSpPr>
              <p:cNvPr id="66" name="ACTIVITIES">
                <a:extLst>
                  <a:ext uri="{FF2B5EF4-FFF2-40B4-BE49-F238E27FC236}">
                    <a16:creationId xmlns:a16="http://schemas.microsoft.com/office/drawing/2014/main" id="{72C422EE-CAE2-405B-8C8D-C473D9441189}"/>
                  </a:ext>
                </a:extLst>
              </p:cNvPr>
              <p:cNvSpPr txBox="1"/>
              <p:nvPr/>
            </p:nvSpPr>
            <p:spPr>
              <a:xfrm>
                <a:off x="7725829" y="1718320"/>
                <a:ext cx="2585583" cy="205938"/>
              </a:xfrm>
              <a:prstGeom prst="rect">
                <a:avLst/>
              </a:prstGeom>
              <a:ln w="12700">
                <a:solidFill>
                  <a:srgbClr val="08707D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8415" tIns="28415" rIns="28415" bIns="28415" anchor="ctr">
                <a:spAutoFit/>
              </a:bodyPr>
              <a:lstStyle>
                <a:lvl1pPr algn="l">
                  <a:defRPr sz="4500" b="1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defTabSz="292051" hangingPunct="0"/>
                <a:r>
                  <a:rPr sz="1157" kern="0" dirty="0">
                    <a:solidFill>
                      <a:srgbClr val="000000"/>
                    </a:solidFill>
                    <a:latin typeface="Poppins Light" panose="00000400000000000000" pitchFamily="2" charset="0"/>
                    <a:cs typeface="Poppins Light" panose="00000400000000000000" pitchFamily="2" charset="0"/>
                  </a:rPr>
                  <a:t>ACTIVIT</a:t>
                </a:r>
                <a:r>
                  <a:rPr lang="fi-FI" sz="1157" kern="0" dirty="0">
                    <a:solidFill>
                      <a:srgbClr val="000000"/>
                    </a:solidFill>
                    <a:latin typeface="Poppins Light" panose="00000400000000000000" pitchFamily="2" charset="0"/>
                    <a:cs typeface="Poppins Light" panose="00000400000000000000" pitchFamily="2" charset="0"/>
                  </a:rPr>
                  <a:t>Y PLAN</a:t>
                </a:r>
                <a:endParaRPr sz="1157" kern="0" dirty="0">
                  <a:solidFill>
                    <a:srgbClr val="000000"/>
                  </a:solidFill>
                  <a:latin typeface="Poppins Light" panose="00000400000000000000" pitchFamily="2" charset="0"/>
                  <a:cs typeface="Poppins Light" panose="00000400000000000000" pitchFamily="2" charset="0"/>
                </a:endParaRPr>
              </a:p>
            </p:txBody>
          </p:sp>
          <p:sp>
            <p:nvSpPr>
              <p:cNvPr id="67" name="Line">
                <a:extLst>
                  <a:ext uri="{FF2B5EF4-FFF2-40B4-BE49-F238E27FC236}">
                    <a16:creationId xmlns:a16="http://schemas.microsoft.com/office/drawing/2014/main" id="{CFED882B-EB1F-44CE-8052-083CCDC04717}"/>
                  </a:ext>
                </a:extLst>
              </p:cNvPr>
              <p:cNvSpPr/>
              <p:nvPr/>
            </p:nvSpPr>
            <p:spPr>
              <a:xfrm flipH="1" flipV="1">
                <a:off x="4559808" y="2928892"/>
                <a:ext cx="3023224" cy="0"/>
              </a:xfrm>
              <a:prstGeom prst="line">
                <a:avLst/>
              </a:prstGeom>
              <a:ln w="38100">
                <a:solidFill>
                  <a:srgbClr val="08707D"/>
                </a:solidFill>
                <a:miter lim="400000"/>
              </a:ln>
            </p:spPr>
            <p:txBody>
              <a:bodyPr lIns="28415" tIns="28415" rIns="28415" bIns="28415" anchor="ctr"/>
              <a:lstStyle/>
              <a:p>
                <a:pPr algn="ctr" defTabSz="292051" hangingPunct="0">
                  <a:defRPr sz="6200"/>
                </a:pPr>
                <a:endParaRPr sz="1594" kern="0">
                  <a:solidFill>
                    <a:srgbClr val="000000"/>
                  </a:solidFill>
                  <a:latin typeface="Helvetica Light"/>
                  <a:sym typeface="Helvetica Light"/>
                </a:endParaRPr>
              </a:p>
            </p:txBody>
          </p:sp>
          <p:sp>
            <p:nvSpPr>
              <p:cNvPr id="68" name="Line">
                <a:extLst>
                  <a:ext uri="{FF2B5EF4-FFF2-40B4-BE49-F238E27FC236}">
                    <a16:creationId xmlns:a16="http://schemas.microsoft.com/office/drawing/2014/main" id="{AB327C1C-6B68-4A08-83A2-C2740158BDF3}"/>
                  </a:ext>
                </a:extLst>
              </p:cNvPr>
              <p:cNvSpPr/>
              <p:nvPr/>
            </p:nvSpPr>
            <p:spPr>
              <a:xfrm flipH="1">
                <a:off x="1717115" y="3816981"/>
                <a:ext cx="2822248" cy="0"/>
              </a:xfrm>
              <a:prstGeom prst="line">
                <a:avLst/>
              </a:prstGeom>
              <a:ln w="38100">
                <a:solidFill>
                  <a:srgbClr val="08707D"/>
                </a:solidFill>
                <a:miter lim="400000"/>
              </a:ln>
            </p:spPr>
            <p:txBody>
              <a:bodyPr lIns="28415" tIns="28415" rIns="28415" bIns="28415" anchor="ctr"/>
              <a:lstStyle/>
              <a:p>
                <a:pPr algn="ctr" defTabSz="292051" hangingPunct="0">
                  <a:defRPr sz="6200"/>
                </a:pPr>
                <a:endParaRPr sz="1594" kern="0">
                  <a:solidFill>
                    <a:srgbClr val="000000"/>
                  </a:solidFill>
                  <a:latin typeface="Helvetica Light"/>
                  <a:sym typeface="Helvetica Light"/>
                </a:endParaRPr>
              </a:p>
            </p:txBody>
          </p:sp>
          <p:sp>
            <p:nvSpPr>
              <p:cNvPr id="69" name="Line">
                <a:extLst>
                  <a:ext uri="{FF2B5EF4-FFF2-40B4-BE49-F238E27FC236}">
                    <a16:creationId xmlns:a16="http://schemas.microsoft.com/office/drawing/2014/main" id="{A9621F42-A4DD-485B-A4FF-C63CC410342A}"/>
                  </a:ext>
                </a:extLst>
              </p:cNvPr>
              <p:cNvSpPr/>
              <p:nvPr/>
            </p:nvSpPr>
            <p:spPr>
              <a:xfrm flipH="1" flipV="1">
                <a:off x="6059552" y="5429296"/>
                <a:ext cx="1" cy="1312963"/>
              </a:xfrm>
              <a:prstGeom prst="line">
                <a:avLst/>
              </a:prstGeom>
              <a:ln w="38100">
                <a:solidFill>
                  <a:srgbClr val="08707D"/>
                </a:solidFill>
                <a:miter lim="400000"/>
              </a:ln>
            </p:spPr>
            <p:txBody>
              <a:bodyPr lIns="28415" tIns="28415" rIns="28415" bIns="28415" anchor="ctr"/>
              <a:lstStyle/>
              <a:p>
                <a:pPr algn="ctr" defTabSz="292051" hangingPunct="0">
                  <a:defRPr sz="6200"/>
                </a:pPr>
                <a:endParaRPr sz="1594" kern="0">
                  <a:solidFill>
                    <a:srgbClr val="000000"/>
                  </a:solidFill>
                  <a:latin typeface="Helvetica Light"/>
                  <a:sym typeface="Helvetica Light"/>
                </a:endParaRPr>
              </a:p>
            </p:txBody>
          </p:sp>
          <p:sp>
            <p:nvSpPr>
              <p:cNvPr id="70" name="EXPECTED OUTCOME">
                <a:extLst>
                  <a:ext uri="{FF2B5EF4-FFF2-40B4-BE49-F238E27FC236}">
                    <a16:creationId xmlns:a16="http://schemas.microsoft.com/office/drawing/2014/main" id="{3B14D0DD-0AA9-4438-BA54-B2338594B28F}"/>
                  </a:ext>
                </a:extLst>
              </p:cNvPr>
              <p:cNvSpPr txBox="1"/>
              <p:nvPr/>
            </p:nvSpPr>
            <p:spPr>
              <a:xfrm>
                <a:off x="7723443" y="4582239"/>
                <a:ext cx="2585583" cy="222169"/>
              </a:xfrm>
              <a:prstGeom prst="rect">
                <a:avLst/>
              </a:prstGeom>
              <a:ln w="12700">
                <a:solidFill>
                  <a:srgbClr val="08707D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8415" tIns="28415" rIns="28415" bIns="28415" anchor="ctr">
                <a:spAutoFit/>
              </a:bodyPr>
              <a:lstStyle>
                <a:lvl1pPr algn="l">
                  <a:defRPr sz="4500" b="1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defTabSz="292051" hangingPunct="0"/>
                <a:r>
                  <a:rPr sz="1157" kern="0" dirty="0">
                    <a:solidFill>
                      <a:srgbClr val="000000"/>
                    </a:solidFill>
                    <a:latin typeface="Poppins Light" panose="00000400000000000000" pitchFamily="2" charset="0"/>
                    <a:cs typeface="Poppins Light" panose="00000400000000000000" pitchFamily="2" charset="0"/>
                  </a:rPr>
                  <a:t>EXPECTED OUTCOME</a:t>
                </a:r>
                <a:r>
                  <a:rPr lang="fi-FI" sz="1157" kern="0" dirty="0">
                    <a:solidFill>
                      <a:srgbClr val="000000"/>
                    </a:solidFill>
                    <a:latin typeface="Poppins Light" panose="00000400000000000000" pitchFamily="2" charset="0"/>
                    <a:cs typeface="Poppins Light" panose="00000400000000000000" pitchFamily="2" charset="0"/>
                  </a:rPr>
                  <a:t>S</a:t>
                </a:r>
                <a:endParaRPr sz="1157" kern="0" dirty="0">
                  <a:solidFill>
                    <a:srgbClr val="000000"/>
                  </a:solidFill>
                  <a:latin typeface="Poppins Light" panose="00000400000000000000" pitchFamily="2" charset="0"/>
                  <a:cs typeface="Poppins Light" panose="00000400000000000000" pitchFamily="2" charset="0"/>
                </a:endParaRPr>
              </a:p>
            </p:txBody>
          </p:sp>
          <p:sp>
            <p:nvSpPr>
              <p:cNvPr id="71" name="Circle">
                <a:extLst>
                  <a:ext uri="{FF2B5EF4-FFF2-40B4-BE49-F238E27FC236}">
                    <a16:creationId xmlns:a16="http://schemas.microsoft.com/office/drawing/2014/main" id="{7B5222AC-B083-465A-A91D-2F57EC301E4B}"/>
                  </a:ext>
                </a:extLst>
              </p:cNvPr>
              <p:cNvSpPr/>
              <p:nvPr/>
            </p:nvSpPr>
            <p:spPr>
              <a:xfrm>
                <a:off x="5114615" y="3376145"/>
                <a:ext cx="1906706" cy="1868403"/>
              </a:xfrm>
              <a:prstGeom prst="ellipse">
                <a:avLst/>
              </a:prstGeom>
              <a:ln w="38100">
                <a:solidFill>
                  <a:srgbClr val="08707D"/>
                </a:solidFill>
                <a:miter lim="400000"/>
              </a:ln>
            </p:spPr>
            <p:txBody>
              <a:bodyPr lIns="28415" tIns="28415" rIns="28415" bIns="28415" anchor="ctr"/>
              <a:lstStyle/>
              <a:p>
                <a:pPr algn="ctr" defTabSz="292051" hangingPunct="0">
                  <a:defRPr sz="6200">
                    <a:solidFill>
                      <a:srgbClr val="FFFFFF"/>
                    </a:solidFill>
                  </a:defRPr>
                </a:pPr>
                <a:endParaRPr sz="1594" kern="0" dirty="0">
                  <a:solidFill>
                    <a:srgbClr val="FFFFFF"/>
                  </a:solidFill>
                  <a:latin typeface="Helvetica Light"/>
                  <a:sym typeface="Helvetica Light"/>
                </a:endParaRPr>
              </a:p>
            </p:txBody>
          </p:sp>
          <p:sp>
            <p:nvSpPr>
              <p:cNvPr id="74" name="TIMING">
                <a:extLst>
                  <a:ext uri="{FF2B5EF4-FFF2-40B4-BE49-F238E27FC236}">
                    <a16:creationId xmlns:a16="http://schemas.microsoft.com/office/drawing/2014/main" id="{F87F0598-1428-4240-A3F1-3B5705B0B0C2}"/>
                  </a:ext>
                </a:extLst>
              </p:cNvPr>
              <p:cNvSpPr txBox="1"/>
              <p:nvPr/>
            </p:nvSpPr>
            <p:spPr>
              <a:xfrm>
                <a:off x="4683062" y="3005603"/>
                <a:ext cx="2826433" cy="205938"/>
              </a:xfrm>
              <a:prstGeom prst="rect">
                <a:avLst/>
              </a:prstGeom>
              <a:ln w="12700">
                <a:solidFill>
                  <a:srgbClr val="08707D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8415" tIns="28415" rIns="28415" bIns="28415" anchor="ctr">
                <a:spAutoFit/>
              </a:bodyPr>
              <a:lstStyle>
                <a:lvl1pPr algn="l">
                  <a:defRPr sz="4500" b="1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defTabSz="292051" hangingPunct="0"/>
                <a:r>
                  <a:rPr sz="1157" kern="0" dirty="0">
                    <a:solidFill>
                      <a:srgbClr val="000000"/>
                    </a:solidFill>
                    <a:latin typeface="Poppins Light" panose="00000400000000000000" pitchFamily="2" charset="0"/>
                    <a:cs typeface="Poppins Light" panose="00000400000000000000" pitchFamily="2" charset="0"/>
                  </a:rPr>
                  <a:t>TIMING</a:t>
                </a:r>
                <a:r>
                  <a:rPr lang="fi-FI" sz="1157" kern="0" dirty="0">
                    <a:solidFill>
                      <a:srgbClr val="000000"/>
                    </a:solidFill>
                    <a:latin typeface="Poppins Light" panose="00000400000000000000" pitchFamily="2" charset="0"/>
                    <a:cs typeface="Poppins Light" panose="00000400000000000000" pitchFamily="2" charset="0"/>
                  </a:rPr>
                  <a:t> OF MAIN ACTIVITIES</a:t>
                </a:r>
                <a:endParaRPr sz="1157" kern="0" dirty="0">
                  <a:solidFill>
                    <a:srgbClr val="000000"/>
                  </a:solidFill>
                  <a:latin typeface="Poppins Light" panose="00000400000000000000" pitchFamily="2" charset="0"/>
                  <a:cs typeface="Poppins Light" panose="00000400000000000000" pitchFamily="2" charset="0"/>
                </a:endParaRPr>
              </a:p>
            </p:txBody>
          </p:sp>
          <p:sp>
            <p:nvSpPr>
              <p:cNvPr id="75" name="COST">
                <a:extLst>
                  <a:ext uri="{FF2B5EF4-FFF2-40B4-BE49-F238E27FC236}">
                    <a16:creationId xmlns:a16="http://schemas.microsoft.com/office/drawing/2014/main" id="{A02F654B-46C8-43C7-ADA7-7A2E5CC66DB3}"/>
                  </a:ext>
                </a:extLst>
              </p:cNvPr>
              <p:cNvSpPr txBox="1"/>
              <p:nvPr/>
            </p:nvSpPr>
            <p:spPr>
              <a:xfrm>
                <a:off x="4660298" y="5497891"/>
                <a:ext cx="1329007" cy="222169"/>
              </a:xfrm>
              <a:prstGeom prst="rect">
                <a:avLst/>
              </a:prstGeom>
              <a:ln w="12700">
                <a:solidFill>
                  <a:srgbClr val="08707D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lIns="28415" tIns="28415" rIns="28415" bIns="28415" anchor="ctr">
                <a:spAutoFit/>
              </a:bodyPr>
              <a:lstStyle>
                <a:lvl1pPr algn="l">
                  <a:defRPr sz="4500" b="1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defTabSz="292051" hangingPunct="0"/>
                <a:r>
                  <a:rPr lang="fi-FI" sz="1157" kern="0" dirty="0">
                    <a:solidFill>
                      <a:srgbClr val="000000"/>
                    </a:solidFill>
                    <a:latin typeface="Poppins Light" panose="00000400000000000000" pitchFamily="2" charset="0"/>
                    <a:cs typeface="Poppins Light" panose="00000400000000000000" pitchFamily="2" charset="0"/>
                  </a:rPr>
                  <a:t>BUDGET</a:t>
                </a:r>
                <a:endParaRPr sz="1157" kern="0" dirty="0">
                  <a:solidFill>
                    <a:srgbClr val="000000"/>
                  </a:solidFill>
                  <a:latin typeface="Poppins Light" panose="00000400000000000000" pitchFamily="2" charset="0"/>
                  <a:cs typeface="Poppins Light" panose="00000400000000000000" pitchFamily="2" charset="0"/>
                </a:endParaRPr>
              </a:p>
            </p:txBody>
          </p:sp>
          <p:sp>
            <p:nvSpPr>
              <p:cNvPr id="76" name="FUNDING">
                <a:extLst>
                  <a:ext uri="{FF2B5EF4-FFF2-40B4-BE49-F238E27FC236}">
                    <a16:creationId xmlns:a16="http://schemas.microsoft.com/office/drawing/2014/main" id="{5D4360CE-B95D-457D-BECA-4638D957BC49}"/>
                  </a:ext>
                </a:extLst>
              </p:cNvPr>
              <p:cNvSpPr txBox="1"/>
              <p:nvPr/>
            </p:nvSpPr>
            <p:spPr>
              <a:xfrm>
                <a:off x="6209343" y="5497167"/>
                <a:ext cx="1310045" cy="235447"/>
              </a:xfrm>
              <a:prstGeom prst="rect">
                <a:avLst/>
              </a:prstGeom>
              <a:ln w="12700">
                <a:solidFill>
                  <a:srgbClr val="08707D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lIns="28415" tIns="28415" rIns="28415" bIns="28415" anchor="ctr">
                <a:spAutoFit/>
              </a:bodyPr>
              <a:lstStyle>
                <a:lvl1pPr algn="l">
                  <a:defRPr sz="4500" b="1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defTabSz="292051" hangingPunct="0"/>
                <a:r>
                  <a:rPr sz="1157" kern="0" dirty="0">
                    <a:solidFill>
                      <a:srgbClr val="000000"/>
                    </a:solidFill>
                    <a:latin typeface="Poppins Light" panose="00000400000000000000" pitchFamily="2" charset="0"/>
                    <a:cs typeface="Poppins Light" panose="00000400000000000000" pitchFamily="2" charset="0"/>
                  </a:rPr>
                  <a:t>FUNDING</a:t>
                </a:r>
              </a:p>
            </p:txBody>
          </p:sp>
        </p:grpSp>
        <p:sp>
          <p:nvSpPr>
            <p:cNvPr id="26" name="Line">
              <a:extLst>
                <a:ext uri="{FF2B5EF4-FFF2-40B4-BE49-F238E27FC236}">
                  <a16:creationId xmlns:a16="http://schemas.microsoft.com/office/drawing/2014/main" id="{E109B7BB-93B6-4761-B5BB-C1D021C43C99}"/>
                </a:ext>
              </a:extLst>
            </p:cNvPr>
            <p:cNvSpPr/>
            <p:nvPr/>
          </p:nvSpPr>
          <p:spPr>
            <a:xfrm flipH="1">
              <a:off x="3673789" y="5585946"/>
              <a:ext cx="3334459" cy="1"/>
            </a:xfrm>
            <a:prstGeom prst="line">
              <a:avLst/>
            </a:prstGeom>
            <a:ln w="38100">
              <a:solidFill>
                <a:srgbClr val="08707D"/>
              </a:solidFill>
              <a:miter lim="400000"/>
            </a:ln>
          </p:spPr>
          <p:txBody>
            <a:bodyPr lIns="28415" tIns="28415" rIns="28415" bIns="28415" anchor="ctr"/>
            <a:lstStyle/>
            <a:p>
              <a:pPr algn="ctr" defTabSz="292051" hangingPunct="0">
                <a:defRPr sz="6200"/>
              </a:pPr>
              <a:endParaRPr sz="1594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27" name="EXPECTED OUTCOME">
              <a:extLst>
                <a:ext uri="{FF2B5EF4-FFF2-40B4-BE49-F238E27FC236}">
                  <a16:creationId xmlns:a16="http://schemas.microsoft.com/office/drawing/2014/main" id="{B4DB81DF-6F1B-42CF-8BD8-911FCA70EBF6}"/>
                </a:ext>
              </a:extLst>
            </p:cNvPr>
            <p:cNvSpPr txBox="1"/>
            <p:nvPr/>
          </p:nvSpPr>
          <p:spPr>
            <a:xfrm>
              <a:off x="737955" y="3820746"/>
              <a:ext cx="2857064" cy="235447"/>
            </a:xfrm>
            <a:prstGeom prst="rect">
              <a:avLst/>
            </a:prstGeom>
            <a:ln w="12700">
              <a:solidFill>
                <a:srgbClr val="08707D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8415" tIns="28415" rIns="28415" bIns="28415" anchor="ctr">
              <a:spAutoFit/>
            </a:bodyPr>
            <a:lstStyle>
              <a:lvl1pPr algn="l">
                <a:defRPr sz="45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defTabSz="292051" hangingPunct="0"/>
              <a:r>
                <a:rPr lang="fi-FI" sz="1157" kern="0" dirty="0">
                  <a:solidFill>
                    <a:srgbClr val="000000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MANAGEMENT STRUCTURE</a:t>
              </a:r>
              <a:endParaRPr sz="1157" kern="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29" name="Line">
              <a:extLst>
                <a:ext uri="{FF2B5EF4-FFF2-40B4-BE49-F238E27FC236}">
                  <a16:creationId xmlns:a16="http://schemas.microsoft.com/office/drawing/2014/main" id="{3F96828B-56C9-4689-8A5F-D24A78B9D79D}"/>
                </a:ext>
              </a:extLst>
            </p:cNvPr>
            <p:cNvSpPr/>
            <p:nvPr/>
          </p:nvSpPr>
          <p:spPr>
            <a:xfrm flipH="1">
              <a:off x="4307797" y="4348780"/>
              <a:ext cx="2049329" cy="0"/>
            </a:xfrm>
            <a:prstGeom prst="line">
              <a:avLst/>
            </a:prstGeom>
            <a:ln w="38100">
              <a:solidFill>
                <a:srgbClr val="08707D"/>
              </a:solidFill>
              <a:prstDash val="sysDot"/>
              <a:miter lim="400000"/>
            </a:ln>
          </p:spPr>
          <p:txBody>
            <a:bodyPr lIns="28415" tIns="28415" rIns="28415" bIns="28415" anchor="ctr"/>
            <a:lstStyle/>
            <a:p>
              <a:pPr algn="ctr" defTabSz="292051" hangingPunct="0">
                <a:defRPr sz="6200"/>
              </a:pPr>
              <a:endParaRPr sz="1594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30" name="Line">
              <a:extLst>
                <a:ext uri="{FF2B5EF4-FFF2-40B4-BE49-F238E27FC236}">
                  <a16:creationId xmlns:a16="http://schemas.microsoft.com/office/drawing/2014/main" id="{A1554175-B88B-4D2F-8312-47823D376575}"/>
                </a:ext>
              </a:extLst>
            </p:cNvPr>
            <p:cNvSpPr/>
            <p:nvPr/>
          </p:nvSpPr>
          <p:spPr>
            <a:xfrm flipH="1" flipV="1">
              <a:off x="5332463" y="3262307"/>
              <a:ext cx="0" cy="2089778"/>
            </a:xfrm>
            <a:prstGeom prst="line">
              <a:avLst/>
            </a:prstGeom>
            <a:ln w="38100">
              <a:solidFill>
                <a:srgbClr val="08707D"/>
              </a:solidFill>
              <a:prstDash val="sysDot"/>
              <a:miter lim="400000"/>
            </a:ln>
          </p:spPr>
          <p:txBody>
            <a:bodyPr lIns="28415" tIns="28415" rIns="28415" bIns="28415" anchor="ctr"/>
            <a:lstStyle/>
            <a:p>
              <a:pPr algn="ctr" defTabSz="292051" hangingPunct="0">
                <a:defRPr sz="6200"/>
              </a:pPr>
              <a:endParaRPr sz="1594" kern="0" dirty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31" name="Line">
              <a:extLst>
                <a:ext uri="{FF2B5EF4-FFF2-40B4-BE49-F238E27FC236}">
                  <a16:creationId xmlns:a16="http://schemas.microsoft.com/office/drawing/2014/main" id="{2A289088-08F4-4BF1-8091-D30C5AA4639E}"/>
                </a:ext>
              </a:extLst>
            </p:cNvPr>
            <p:cNvSpPr/>
            <p:nvPr/>
          </p:nvSpPr>
          <p:spPr>
            <a:xfrm flipH="1">
              <a:off x="7008249" y="4547084"/>
              <a:ext cx="3039446" cy="0"/>
            </a:xfrm>
            <a:prstGeom prst="line">
              <a:avLst/>
            </a:prstGeom>
            <a:ln w="38100">
              <a:solidFill>
                <a:srgbClr val="08707D"/>
              </a:solidFill>
              <a:miter lim="400000"/>
            </a:ln>
          </p:spPr>
          <p:txBody>
            <a:bodyPr lIns="28415" tIns="28415" rIns="28415" bIns="28415" anchor="ctr"/>
            <a:lstStyle/>
            <a:p>
              <a:pPr algn="ctr" defTabSz="292051" hangingPunct="0">
                <a:defRPr sz="6200"/>
              </a:pPr>
              <a:endParaRPr sz="1594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</p:grpSp>
      <p:grpSp>
        <p:nvGrpSpPr>
          <p:cNvPr id="36" name="Ryhmä 35">
            <a:extLst>
              <a:ext uri="{FF2B5EF4-FFF2-40B4-BE49-F238E27FC236}">
                <a16:creationId xmlns:a16="http://schemas.microsoft.com/office/drawing/2014/main" id="{5B07A4E2-EAA8-4266-9FBF-983DCD989A91}"/>
              </a:ext>
            </a:extLst>
          </p:cNvPr>
          <p:cNvGrpSpPr/>
          <p:nvPr/>
        </p:nvGrpSpPr>
        <p:grpSpPr>
          <a:xfrm>
            <a:off x="703708" y="1683681"/>
            <a:ext cx="381400" cy="342298"/>
            <a:chOff x="614736" y="912702"/>
            <a:chExt cx="381400" cy="342298"/>
          </a:xfrm>
        </p:grpSpPr>
        <p:sp>
          <p:nvSpPr>
            <p:cNvPr id="37" name="Oval 107">
              <a:extLst>
                <a:ext uri="{FF2B5EF4-FFF2-40B4-BE49-F238E27FC236}">
                  <a16:creationId xmlns:a16="http://schemas.microsoft.com/office/drawing/2014/main" id="{7BDE6559-A370-4E8E-BB6D-FF32CD7A76D5}"/>
                </a:ext>
              </a:extLst>
            </p:cNvPr>
            <p:cNvSpPr/>
            <p:nvPr/>
          </p:nvSpPr>
          <p:spPr>
            <a:xfrm>
              <a:off x="614736" y="912702"/>
              <a:ext cx="342298" cy="342298"/>
            </a:xfrm>
            <a:prstGeom prst="ellipse">
              <a:avLst/>
            </a:prstGeom>
            <a:solidFill>
              <a:srgbClr val="F9E41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5" dirty="0"/>
            </a:p>
          </p:txBody>
        </p:sp>
        <p:sp>
          <p:nvSpPr>
            <p:cNvPr id="38" name="TextBox 108">
              <a:extLst>
                <a:ext uri="{FF2B5EF4-FFF2-40B4-BE49-F238E27FC236}">
                  <a16:creationId xmlns:a16="http://schemas.microsoft.com/office/drawing/2014/main" id="{DD058671-4842-49D7-9DB9-2D69EADC38EF}"/>
                </a:ext>
              </a:extLst>
            </p:cNvPr>
            <p:cNvSpPr txBox="1"/>
            <p:nvPr/>
          </p:nvSpPr>
          <p:spPr>
            <a:xfrm>
              <a:off x="653838" y="965201"/>
              <a:ext cx="3422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latin typeface="Poppins SemiBold" pitchFamily="2" charset="77"/>
                  <a:cs typeface="Poppins SemiBold" pitchFamily="2" charset="77"/>
                </a:rPr>
                <a:t>1.</a:t>
              </a:r>
            </a:p>
          </p:txBody>
        </p:sp>
      </p:grpSp>
      <p:grpSp>
        <p:nvGrpSpPr>
          <p:cNvPr id="40" name="Ryhmä 39">
            <a:extLst>
              <a:ext uri="{FF2B5EF4-FFF2-40B4-BE49-F238E27FC236}">
                <a16:creationId xmlns:a16="http://schemas.microsoft.com/office/drawing/2014/main" id="{99E6192D-6D93-4457-831A-D8053652FC91}"/>
              </a:ext>
            </a:extLst>
          </p:cNvPr>
          <p:cNvGrpSpPr/>
          <p:nvPr/>
        </p:nvGrpSpPr>
        <p:grpSpPr>
          <a:xfrm>
            <a:off x="7075079" y="4988904"/>
            <a:ext cx="381400" cy="342298"/>
            <a:chOff x="614736" y="912702"/>
            <a:chExt cx="381400" cy="342298"/>
          </a:xfrm>
        </p:grpSpPr>
        <p:sp>
          <p:nvSpPr>
            <p:cNvPr id="41" name="Oval 107">
              <a:extLst>
                <a:ext uri="{FF2B5EF4-FFF2-40B4-BE49-F238E27FC236}">
                  <a16:creationId xmlns:a16="http://schemas.microsoft.com/office/drawing/2014/main" id="{D4CA9610-B91F-404E-9529-D6D6FFFC239D}"/>
                </a:ext>
              </a:extLst>
            </p:cNvPr>
            <p:cNvSpPr/>
            <p:nvPr/>
          </p:nvSpPr>
          <p:spPr>
            <a:xfrm>
              <a:off x="614736" y="912702"/>
              <a:ext cx="342298" cy="342298"/>
            </a:xfrm>
            <a:prstGeom prst="ellipse">
              <a:avLst/>
            </a:prstGeom>
            <a:solidFill>
              <a:srgbClr val="F9E41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5" dirty="0"/>
            </a:p>
          </p:txBody>
        </p:sp>
        <p:sp>
          <p:nvSpPr>
            <p:cNvPr id="42" name="TextBox 108">
              <a:extLst>
                <a:ext uri="{FF2B5EF4-FFF2-40B4-BE49-F238E27FC236}">
                  <a16:creationId xmlns:a16="http://schemas.microsoft.com/office/drawing/2014/main" id="{6E85044C-0ED2-4B73-894D-86CA26D01E91}"/>
                </a:ext>
              </a:extLst>
            </p:cNvPr>
            <p:cNvSpPr txBox="1"/>
            <p:nvPr/>
          </p:nvSpPr>
          <p:spPr>
            <a:xfrm>
              <a:off x="653838" y="965201"/>
              <a:ext cx="3422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latin typeface="Poppins SemiBold" pitchFamily="2" charset="77"/>
                  <a:cs typeface="Poppins SemiBold" pitchFamily="2" charset="77"/>
                </a:rPr>
                <a:t>1.</a:t>
              </a:r>
            </a:p>
          </p:txBody>
        </p:sp>
      </p:grpSp>
      <p:grpSp>
        <p:nvGrpSpPr>
          <p:cNvPr id="44" name="Ryhmä 43">
            <a:extLst>
              <a:ext uri="{FF2B5EF4-FFF2-40B4-BE49-F238E27FC236}">
                <a16:creationId xmlns:a16="http://schemas.microsoft.com/office/drawing/2014/main" id="{6436013D-9D50-42A3-8A20-DEF9AACFFCDC}"/>
              </a:ext>
            </a:extLst>
          </p:cNvPr>
          <p:cNvGrpSpPr/>
          <p:nvPr/>
        </p:nvGrpSpPr>
        <p:grpSpPr>
          <a:xfrm>
            <a:off x="711887" y="4177631"/>
            <a:ext cx="569380" cy="342298"/>
            <a:chOff x="750582" y="1959520"/>
            <a:chExt cx="569380" cy="342298"/>
          </a:xfrm>
        </p:grpSpPr>
        <p:sp>
          <p:nvSpPr>
            <p:cNvPr id="45" name="Oval 101">
              <a:extLst>
                <a:ext uri="{FF2B5EF4-FFF2-40B4-BE49-F238E27FC236}">
                  <a16:creationId xmlns:a16="http://schemas.microsoft.com/office/drawing/2014/main" id="{674A04BA-788C-4FC6-81BA-1EFD6EA242A3}"/>
                </a:ext>
              </a:extLst>
            </p:cNvPr>
            <p:cNvSpPr/>
            <p:nvPr/>
          </p:nvSpPr>
          <p:spPr>
            <a:xfrm>
              <a:off x="750582" y="1959520"/>
              <a:ext cx="342298" cy="342298"/>
            </a:xfrm>
            <a:prstGeom prst="ellipse">
              <a:avLst/>
            </a:prstGeom>
            <a:solidFill>
              <a:srgbClr val="F9E41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5" dirty="0"/>
            </a:p>
          </p:txBody>
        </p:sp>
        <p:sp>
          <p:nvSpPr>
            <p:cNvPr id="46" name="TextBox 102">
              <a:extLst>
                <a:ext uri="{FF2B5EF4-FFF2-40B4-BE49-F238E27FC236}">
                  <a16:creationId xmlns:a16="http://schemas.microsoft.com/office/drawing/2014/main" id="{84FF13F4-6497-4030-967F-2DB08FB96ABC}"/>
                </a:ext>
              </a:extLst>
            </p:cNvPr>
            <p:cNvSpPr txBox="1"/>
            <p:nvPr/>
          </p:nvSpPr>
          <p:spPr>
            <a:xfrm>
              <a:off x="794410" y="2007788"/>
              <a:ext cx="5255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latin typeface="Poppins SemiBold" pitchFamily="2" charset="77"/>
                  <a:cs typeface="Poppins SemiBold" pitchFamily="2" charset="77"/>
                </a:rPr>
                <a:t>2.</a:t>
              </a:r>
            </a:p>
          </p:txBody>
        </p:sp>
      </p:grpSp>
      <p:grpSp>
        <p:nvGrpSpPr>
          <p:cNvPr id="47" name="Ryhmä 46">
            <a:extLst>
              <a:ext uri="{FF2B5EF4-FFF2-40B4-BE49-F238E27FC236}">
                <a16:creationId xmlns:a16="http://schemas.microsoft.com/office/drawing/2014/main" id="{902D339A-52B6-48A7-94FA-995C4F390B84}"/>
              </a:ext>
            </a:extLst>
          </p:cNvPr>
          <p:cNvGrpSpPr/>
          <p:nvPr/>
        </p:nvGrpSpPr>
        <p:grpSpPr>
          <a:xfrm>
            <a:off x="3775923" y="1683681"/>
            <a:ext cx="569380" cy="342298"/>
            <a:chOff x="750582" y="1959520"/>
            <a:chExt cx="569380" cy="342298"/>
          </a:xfrm>
        </p:grpSpPr>
        <p:sp>
          <p:nvSpPr>
            <p:cNvPr id="48" name="Oval 101">
              <a:extLst>
                <a:ext uri="{FF2B5EF4-FFF2-40B4-BE49-F238E27FC236}">
                  <a16:creationId xmlns:a16="http://schemas.microsoft.com/office/drawing/2014/main" id="{1FB89D37-BE06-42F1-B12D-93A170454B79}"/>
                </a:ext>
              </a:extLst>
            </p:cNvPr>
            <p:cNvSpPr/>
            <p:nvPr/>
          </p:nvSpPr>
          <p:spPr>
            <a:xfrm>
              <a:off x="750582" y="1959520"/>
              <a:ext cx="342298" cy="342298"/>
            </a:xfrm>
            <a:prstGeom prst="ellipse">
              <a:avLst/>
            </a:prstGeom>
            <a:solidFill>
              <a:srgbClr val="F9E41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5" dirty="0"/>
            </a:p>
          </p:txBody>
        </p:sp>
        <p:sp>
          <p:nvSpPr>
            <p:cNvPr id="49" name="TextBox 102">
              <a:extLst>
                <a:ext uri="{FF2B5EF4-FFF2-40B4-BE49-F238E27FC236}">
                  <a16:creationId xmlns:a16="http://schemas.microsoft.com/office/drawing/2014/main" id="{F9EF4182-5758-4DC0-BC47-FFFE8AF5A3FC}"/>
                </a:ext>
              </a:extLst>
            </p:cNvPr>
            <p:cNvSpPr txBox="1"/>
            <p:nvPr/>
          </p:nvSpPr>
          <p:spPr>
            <a:xfrm>
              <a:off x="794410" y="2007788"/>
              <a:ext cx="5255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latin typeface="Poppins SemiBold" pitchFamily="2" charset="77"/>
                  <a:cs typeface="Poppins SemiBold" pitchFamily="2" charset="77"/>
                </a:rPr>
                <a:t>2.</a:t>
              </a:r>
            </a:p>
          </p:txBody>
        </p:sp>
      </p:grpSp>
      <p:grpSp>
        <p:nvGrpSpPr>
          <p:cNvPr id="50" name="Ryhmä 49">
            <a:extLst>
              <a:ext uri="{FF2B5EF4-FFF2-40B4-BE49-F238E27FC236}">
                <a16:creationId xmlns:a16="http://schemas.microsoft.com/office/drawing/2014/main" id="{BA09BD09-9EF5-4C2E-ABD4-F84CBA8821B7}"/>
              </a:ext>
            </a:extLst>
          </p:cNvPr>
          <p:cNvGrpSpPr/>
          <p:nvPr/>
        </p:nvGrpSpPr>
        <p:grpSpPr>
          <a:xfrm>
            <a:off x="7064874" y="1673127"/>
            <a:ext cx="569380" cy="342298"/>
            <a:chOff x="750582" y="1959520"/>
            <a:chExt cx="569380" cy="342298"/>
          </a:xfrm>
        </p:grpSpPr>
        <p:sp>
          <p:nvSpPr>
            <p:cNvPr id="51" name="Oval 101">
              <a:extLst>
                <a:ext uri="{FF2B5EF4-FFF2-40B4-BE49-F238E27FC236}">
                  <a16:creationId xmlns:a16="http://schemas.microsoft.com/office/drawing/2014/main" id="{DE894028-923E-4114-BFF4-55547B2932EA}"/>
                </a:ext>
              </a:extLst>
            </p:cNvPr>
            <p:cNvSpPr/>
            <p:nvPr/>
          </p:nvSpPr>
          <p:spPr>
            <a:xfrm>
              <a:off x="750582" y="1959520"/>
              <a:ext cx="342298" cy="342298"/>
            </a:xfrm>
            <a:prstGeom prst="ellipse">
              <a:avLst/>
            </a:prstGeom>
            <a:solidFill>
              <a:srgbClr val="F9E41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5" dirty="0"/>
            </a:p>
          </p:txBody>
        </p:sp>
        <p:sp>
          <p:nvSpPr>
            <p:cNvPr id="52" name="TextBox 102">
              <a:extLst>
                <a:ext uri="{FF2B5EF4-FFF2-40B4-BE49-F238E27FC236}">
                  <a16:creationId xmlns:a16="http://schemas.microsoft.com/office/drawing/2014/main" id="{2D1E5E33-984B-4E7D-BA15-A9013B91F447}"/>
                </a:ext>
              </a:extLst>
            </p:cNvPr>
            <p:cNvSpPr txBox="1"/>
            <p:nvPr/>
          </p:nvSpPr>
          <p:spPr>
            <a:xfrm>
              <a:off x="794410" y="2007788"/>
              <a:ext cx="5255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latin typeface="Poppins SemiBold" pitchFamily="2" charset="77"/>
                  <a:cs typeface="Poppins SemiBold" pitchFamily="2" charset="77"/>
                </a:rPr>
                <a:t>3.</a:t>
              </a:r>
            </a:p>
          </p:txBody>
        </p:sp>
      </p:grpSp>
      <p:grpSp>
        <p:nvGrpSpPr>
          <p:cNvPr id="53" name="Ryhmä 52">
            <a:extLst>
              <a:ext uri="{FF2B5EF4-FFF2-40B4-BE49-F238E27FC236}">
                <a16:creationId xmlns:a16="http://schemas.microsoft.com/office/drawing/2014/main" id="{7A751BC1-8E18-4E28-A10D-967172D59E7A}"/>
              </a:ext>
            </a:extLst>
          </p:cNvPr>
          <p:cNvGrpSpPr/>
          <p:nvPr/>
        </p:nvGrpSpPr>
        <p:grpSpPr>
          <a:xfrm>
            <a:off x="3786671" y="3140933"/>
            <a:ext cx="569380" cy="342298"/>
            <a:chOff x="750582" y="1959520"/>
            <a:chExt cx="569380" cy="342298"/>
          </a:xfrm>
        </p:grpSpPr>
        <p:sp>
          <p:nvSpPr>
            <p:cNvPr id="54" name="Oval 101">
              <a:extLst>
                <a:ext uri="{FF2B5EF4-FFF2-40B4-BE49-F238E27FC236}">
                  <a16:creationId xmlns:a16="http://schemas.microsoft.com/office/drawing/2014/main" id="{462FBA9C-17E8-4737-8812-20B6C8C594EB}"/>
                </a:ext>
              </a:extLst>
            </p:cNvPr>
            <p:cNvSpPr/>
            <p:nvPr/>
          </p:nvSpPr>
          <p:spPr>
            <a:xfrm>
              <a:off x="750582" y="1959520"/>
              <a:ext cx="342298" cy="342298"/>
            </a:xfrm>
            <a:prstGeom prst="ellipse">
              <a:avLst/>
            </a:prstGeom>
            <a:solidFill>
              <a:srgbClr val="F9E41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5" dirty="0"/>
            </a:p>
          </p:txBody>
        </p:sp>
        <p:sp>
          <p:nvSpPr>
            <p:cNvPr id="55" name="TextBox 102">
              <a:extLst>
                <a:ext uri="{FF2B5EF4-FFF2-40B4-BE49-F238E27FC236}">
                  <a16:creationId xmlns:a16="http://schemas.microsoft.com/office/drawing/2014/main" id="{8000FC84-BE66-4AF2-B516-F61F428324D8}"/>
                </a:ext>
              </a:extLst>
            </p:cNvPr>
            <p:cNvSpPr txBox="1"/>
            <p:nvPr/>
          </p:nvSpPr>
          <p:spPr>
            <a:xfrm>
              <a:off x="794410" y="2007788"/>
              <a:ext cx="5255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latin typeface="Poppins SemiBold" pitchFamily="2" charset="77"/>
                  <a:cs typeface="Poppins SemiBold" pitchFamily="2" charset="77"/>
                </a:rPr>
                <a:t>4.</a:t>
              </a:r>
            </a:p>
          </p:txBody>
        </p:sp>
      </p:grpSp>
      <p:grpSp>
        <p:nvGrpSpPr>
          <p:cNvPr id="59" name="Ryhmä 58">
            <a:extLst>
              <a:ext uri="{FF2B5EF4-FFF2-40B4-BE49-F238E27FC236}">
                <a16:creationId xmlns:a16="http://schemas.microsoft.com/office/drawing/2014/main" id="{3D666030-6366-46E9-910A-60D89C41E6CA}"/>
              </a:ext>
            </a:extLst>
          </p:cNvPr>
          <p:cNvGrpSpPr/>
          <p:nvPr/>
        </p:nvGrpSpPr>
        <p:grpSpPr>
          <a:xfrm>
            <a:off x="3786670" y="6005768"/>
            <a:ext cx="569380" cy="342298"/>
            <a:chOff x="750582" y="1959520"/>
            <a:chExt cx="569380" cy="342298"/>
          </a:xfrm>
        </p:grpSpPr>
        <p:sp>
          <p:nvSpPr>
            <p:cNvPr id="72" name="Oval 101">
              <a:extLst>
                <a:ext uri="{FF2B5EF4-FFF2-40B4-BE49-F238E27FC236}">
                  <a16:creationId xmlns:a16="http://schemas.microsoft.com/office/drawing/2014/main" id="{8957E0B4-9E52-4CCC-9FF3-AE76A813DA79}"/>
                </a:ext>
              </a:extLst>
            </p:cNvPr>
            <p:cNvSpPr/>
            <p:nvPr/>
          </p:nvSpPr>
          <p:spPr>
            <a:xfrm>
              <a:off x="750582" y="1959520"/>
              <a:ext cx="342298" cy="342298"/>
            </a:xfrm>
            <a:prstGeom prst="ellipse">
              <a:avLst/>
            </a:prstGeom>
            <a:solidFill>
              <a:srgbClr val="F9E41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5" dirty="0"/>
            </a:p>
          </p:txBody>
        </p:sp>
        <p:sp>
          <p:nvSpPr>
            <p:cNvPr id="73" name="TextBox 102">
              <a:extLst>
                <a:ext uri="{FF2B5EF4-FFF2-40B4-BE49-F238E27FC236}">
                  <a16:creationId xmlns:a16="http://schemas.microsoft.com/office/drawing/2014/main" id="{BF86B167-61ED-48DE-B201-3FF774954887}"/>
                </a:ext>
              </a:extLst>
            </p:cNvPr>
            <p:cNvSpPr txBox="1"/>
            <p:nvPr/>
          </p:nvSpPr>
          <p:spPr>
            <a:xfrm>
              <a:off x="794410" y="2007788"/>
              <a:ext cx="5255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latin typeface="Poppins SemiBold" pitchFamily="2" charset="77"/>
                  <a:cs typeface="Poppins SemiBold" pitchFamily="2" charset="77"/>
                </a:rPr>
                <a:t>4.</a:t>
              </a:r>
            </a:p>
          </p:txBody>
        </p:sp>
      </p:grpSp>
      <p:grpSp>
        <p:nvGrpSpPr>
          <p:cNvPr id="77" name="Ryhmä 76">
            <a:extLst>
              <a:ext uri="{FF2B5EF4-FFF2-40B4-BE49-F238E27FC236}">
                <a16:creationId xmlns:a16="http://schemas.microsoft.com/office/drawing/2014/main" id="{8BE06D56-EAEE-42EF-994C-FBAB94FB3A00}"/>
              </a:ext>
            </a:extLst>
          </p:cNvPr>
          <p:cNvGrpSpPr/>
          <p:nvPr/>
        </p:nvGrpSpPr>
        <p:grpSpPr>
          <a:xfrm>
            <a:off x="5427532" y="6009356"/>
            <a:ext cx="569380" cy="342298"/>
            <a:chOff x="750582" y="1959520"/>
            <a:chExt cx="569380" cy="342298"/>
          </a:xfrm>
        </p:grpSpPr>
        <p:sp>
          <p:nvSpPr>
            <p:cNvPr id="78" name="Oval 101">
              <a:extLst>
                <a:ext uri="{FF2B5EF4-FFF2-40B4-BE49-F238E27FC236}">
                  <a16:creationId xmlns:a16="http://schemas.microsoft.com/office/drawing/2014/main" id="{5A12050B-1D1A-4BAD-88DD-9E0B85491040}"/>
                </a:ext>
              </a:extLst>
            </p:cNvPr>
            <p:cNvSpPr/>
            <p:nvPr/>
          </p:nvSpPr>
          <p:spPr>
            <a:xfrm>
              <a:off x="750582" y="1959520"/>
              <a:ext cx="342298" cy="342298"/>
            </a:xfrm>
            <a:prstGeom prst="ellipse">
              <a:avLst/>
            </a:prstGeom>
            <a:solidFill>
              <a:srgbClr val="F9E41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5" dirty="0"/>
            </a:p>
          </p:txBody>
        </p:sp>
        <p:sp>
          <p:nvSpPr>
            <p:cNvPr id="79" name="TextBox 102">
              <a:extLst>
                <a:ext uri="{FF2B5EF4-FFF2-40B4-BE49-F238E27FC236}">
                  <a16:creationId xmlns:a16="http://schemas.microsoft.com/office/drawing/2014/main" id="{F460068C-5E44-4334-B74F-A1D9A1239E59}"/>
                </a:ext>
              </a:extLst>
            </p:cNvPr>
            <p:cNvSpPr txBox="1"/>
            <p:nvPr/>
          </p:nvSpPr>
          <p:spPr>
            <a:xfrm>
              <a:off x="794410" y="2007788"/>
              <a:ext cx="5255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latin typeface="Poppins SemiBold" pitchFamily="2" charset="77"/>
                  <a:cs typeface="Poppins SemiBold" pitchFamily="2" charset="77"/>
                </a:rPr>
                <a:t>4.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9230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78171893A2DEA43883935A9771E171F" ma:contentTypeVersion="11" ma:contentTypeDescription="Luo uusi asiakirja." ma:contentTypeScope="" ma:versionID="8cba6a44998004f34303e2885b55b635">
  <xsd:schema xmlns:xsd="http://www.w3.org/2001/XMLSchema" xmlns:xs="http://www.w3.org/2001/XMLSchema" xmlns:p="http://schemas.microsoft.com/office/2006/metadata/properties" xmlns:ns2="08a99a45-3b06-4850-adcb-00798a2e1918" xmlns:ns3="ae86ad1a-5ede-4c73-8ace-c914b6337afb" targetNamespace="http://schemas.microsoft.com/office/2006/metadata/properties" ma:root="true" ma:fieldsID="be1a6e51795e6339b3356f5f37ae1f06" ns2:_="" ns3:_="">
    <xsd:import namespace="08a99a45-3b06-4850-adcb-00798a2e1918"/>
    <xsd:import namespace="ae86ad1a-5ede-4c73-8ace-c914b6337a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99a45-3b06-4850-adcb-00798a2e19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6ad1a-5ede-4c73-8ace-c914b6337af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BAEEBC-F6BB-4D7C-9776-F42808FDD5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a99a45-3b06-4850-adcb-00798a2e1918"/>
    <ds:schemaRef ds:uri="ae86ad1a-5ede-4c73-8ace-c914b6337a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45820A-08E1-4877-8AC3-1B18CE012B9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8a99a45-3b06-4850-adcb-00798a2e191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68E1C28-7B31-42BE-844D-46203510FA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3509</TotalTime>
  <Words>114</Words>
  <Application>Microsoft Office PowerPoint</Application>
  <PresentationFormat>Mukautettu</PresentationFormat>
  <Paragraphs>25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Helvetica Light</vt:lpstr>
      <vt:lpstr>Poppins</vt:lpstr>
      <vt:lpstr>Poppins Light</vt:lpstr>
      <vt:lpstr>Poppins SemiBold</vt:lpstr>
      <vt:lpstr>Times New Roman</vt:lpstr>
      <vt:lpstr>Office Theme</vt:lpstr>
      <vt:lpstr>1_Office Theme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tiina.laiho@clicinnovation.fi</dc:creator>
  <cp:lastModifiedBy>Jatta Jussila</cp:lastModifiedBy>
  <cp:revision>37</cp:revision>
  <dcterms:created xsi:type="dcterms:W3CDTF">2020-06-17T08:02:20Z</dcterms:created>
  <dcterms:modified xsi:type="dcterms:W3CDTF">2021-07-20T13:16:39Z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0x010100F78171893A2DEA43883935A9771E171F</vt:lpwstr>
  </property>
</Properties>
</file>